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24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26" r:id="rId54"/>
    <p:sldId id="308" r:id="rId55"/>
    <p:sldId id="309" r:id="rId56"/>
    <p:sldId id="310" r:id="rId57"/>
    <p:sldId id="311" r:id="rId58"/>
    <p:sldId id="323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2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0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4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0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34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9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8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4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2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0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0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6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8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17E979-EB5F-41FC-B369-FA6AC8E0388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8230-F481-49D3-9804-523EEDBBF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3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31B476-4753-618E-1AC9-19C6916283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2010" b="4939"/>
          <a:stretch>
            <a:fillRect/>
          </a:stretch>
        </p:blipFill>
        <p:spPr>
          <a:xfrm>
            <a:off x="20" y="2858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7223D-DA8D-E976-65B8-9F8F67FF0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Animals in Antiquity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877E0-DDEB-5CEE-6A16-AD7956CB1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Library Exhibition at the Center for Hellenic Studies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A1408-D6C3-C502-FAA7-39F99CA52E0E}"/>
              </a:ext>
            </a:extLst>
          </p:cNvPr>
          <p:cNvSpPr txBox="1"/>
          <p:nvPr/>
        </p:nvSpPr>
        <p:spPr>
          <a:xfrm>
            <a:off x="625151" y="289249"/>
            <a:ext cx="11708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called bestiaries were one of the most popular medieval literary genres. A bestiary was an illustrated </a:t>
            </a:r>
          </a:p>
          <a:p>
            <a:r>
              <a:rPr lang="en-US" dirty="0"/>
              <a:t>codex describing various animals and plants usually accompanied by a moral lesson after the </a:t>
            </a:r>
          </a:p>
          <a:p>
            <a:r>
              <a:rPr lang="en-US" dirty="0"/>
              <a:t>example of </a:t>
            </a:r>
            <a:r>
              <a:rPr lang="en-US" i="1" dirty="0"/>
              <a:t>Aesop’s Fables </a:t>
            </a:r>
            <a:r>
              <a:rPr lang="en-US" dirty="0"/>
              <a:t>from antiquity.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n open book with a picture of a person and a bull&#10;&#10;AI-generated content may be incorrect.">
            <a:extLst>
              <a:ext uri="{FF2B5EF4-FFF2-40B4-BE49-F238E27FC236}">
                <a16:creationId xmlns:a16="http://schemas.microsoft.com/office/drawing/2014/main" id="{802D9944-8369-5D8D-516B-9CE45A2C6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61" y="2286000"/>
            <a:ext cx="3133182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CCDE6-8890-3B96-2C5C-92C79898AF29}"/>
              </a:ext>
            </a:extLst>
          </p:cNvPr>
          <p:cNvSpPr txBox="1"/>
          <p:nvPr/>
        </p:nvSpPr>
        <p:spPr>
          <a:xfrm>
            <a:off x="522514" y="3736258"/>
            <a:ext cx="112934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Lizard-leopard and horse-ram-boar composite animals. Liber Floridus (“Flower Book”) is a medieval </a:t>
            </a:r>
          </a:p>
          <a:p>
            <a:r>
              <a:rPr lang="en-US" i="1" dirty="0"/>
              <a:t>encyclopedia about plants and animals, in part a “Bestiary,” compiled between 1090 and 1120 CE </a:t>
            </a:r>
          </a:p>
          <a:p>
            <a:r>
              <a:rPr lang="en-US" i="1" dirty="0"/>
              <a:t>by Lambert, Canon of Saint-Omer. The manuscript is in the Library of the University of Ghent.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4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pen book with a blue and gold cover&#10;&#10;AI-generated content may be incorrect.">
            <a:extLst>
              <a:ext uri="{FF2B5EF4-FFF2-40B4-BE49-F238E27FC236}">
                <a16:creationId xmlns:a16="http://schemas.microsoft.com/office/drawing/2014/main" id="{594429E4-03F3-1777-A8AF-1106A68DB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10" y="366200"/>
            <a:ext cx="311619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7CB758-7AC6-CEE5-D5D3-3CB5C68802F4}"/>
              </a:ext>
            </a:extLst>
          </p:cNvPr>
          <p:cNvSpPr txBox="1"/>
          <p:nvPr/>
        </p:nvSpPr>
        <p:spPr>
          <a:xfrm>
            <a:off x="522514" y="2537927"/>
            <a:ext cx="11322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 this rare facsimile (Cod. Urb. lat. 277) of the Latin translation by Jacopo D’Angelo from 1409 of an </a:t>
            </a:r>
          </a:p>
          <a:p>
            <a:r>
              <a:rPr lang="en-US" i="1" dirty="0"/>
              <a:t>atlas by Ptolemy from the 2</a:t>
            </a:r>
            <a:r>
              <a:rPr lang="en-US" i="1" baseline="30000" dirty="0"/>
              <a:t>nd</a:t>
            </a:r>
            <a:r>
              <a:rPr lang="en-US" i="1" dirty="0"/>
              <a:t> century CE, animals — leopard, dog, deer, goose(?), eagle, ermine, </a:t>
            </a:r>
          </a:p>
          <a:p>
            <a:r>
              <a:rPr lang="en-US" i="1" dirty="0"/>
              <a:t>etc. – in the marginal illustrations abound. Facsimile in the CHS Library. The original manuscript is at </a:t>
            </a:r>
          </a:p>
          <a:p>
            <a:r>
              <a:rPr lang="en-US" i="1" dirty="0"/>
              <a:t>the Vatican.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distinction between nature, nonhuman animals, and humans, which characterizes </a:t>
            </a:r>
          </a:p>
          <a:p>
            <a:r>
              <a:rPr lang="en-US" dirty="0"/>
              <a:t>monotheistic religions such as Christianity, was not as sharply drawn among the ancient pagans. </a:t>
            </a:r>
          </a:p>
          <a:p>
            <a:r>
              <a:rPr lang="en-US" dirty="0"/>
              <a:t>The animals featured could be hybrid “fantasy” animals such as the Centaur (horse-man), </a:t>
            </a:r>
          </a:p>
          <a:p>
            <a:r>
              <a:rPr lang="en-US" dirty="0"/>
              <a:t>Sphinx (lion-woman), Hippocamp (fish-horse), Minotaur (bull-man), Griffin (eagle-lion), </a:t>
            </a:r>
          </a:p>
          <a:p>
            <a:r>
              <a:rPr lang="en-US" dirty="0"/>
              <a:t>Typhon (snake-man), Medusa (snake-woman), and Chimaera (lion-goat-snake).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3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lion with a tail&#10;&#10;AI-generated content may be incorrect.">
            <a:extLst>
              <a:ext uri="{FF2B5EF4-FFF2-40B4-BE49-F238E27FC236}">
                <a16:creationId xmlns:a16="http://schemas.microsoft.com/office/drawing/2014/main" id="{89A7CCAE-646F-D49F-F357-708D9409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12" y="447059"/>
            <a:ext cx="3228746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F0C54-C9A5-85AF-6ECB-9F88821F01E9}"/>
              </a:ext>
            </a:extLst>
          </p:cNvPr>
          <p:cNvSpPr txBox="1"/>
          <p:nvPr/>
        </p:nvSpPr>
        <p:spPr>
          <a:xfrm>
            <a:off x="513184" y="2463282"/>
            <a:ext cx="113046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Chimaera. Etruscan bronze sculpture from Arezzo, ca. 400 BCE. National Archaeological </a:t>
            </a:r>
          </a:p>
          <a:p>
            <a:r>
              <a:rPr lang="en-US" i="1" dirty="0"/>
              <a:t>Museum of Florence.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b="1" dirty="0"/>
              <a:t>Animals as Iconographic Symbols</a:t>
            </a:r>
          </a:p>
          <a:p>
            <a:endParaRPr lang="en-US" dirty="0"/>
          </a:p>
          <a:p>
            <a:r>
              <a:rPr lang="en-US" dirty="0"/>
              <a:t>The goddess Athena was the patron deity of the city-state of Athens, and its coins usually depicted </a:t>
            </a:r>
          </a:p>
          <a:p>
            <a:r>
              <a:rPr lang="en-US" dirty="0"/>
              <a:t>the goddess on one side and her owl on the other.</a:t>
            </a:r>
          </a:p>
          <a:p>
            <a:endParaRPr lang="en-US" dirty="0"/>
          </a:p>
        </p:txBody>
      </p:sp>
      <p:pic>
        <p:nvPicPr>
          <p:cNvPr id="6" name="Picture 5" descr="A coin with an owl on it&#10;&#10;AI-generated content may be incorrect.">
            <a:extLst>
              <a:ext uri="{FF2B5EF4-FFF2-40B4-BE49-F238E27FC236}">
                <a16:creationId xmlns:a16="http://schemas.microsoft.com/office/drawing/2014/main" id="{70A2A85B-FD51-7E26-DD6E-BB77F408E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69" y="4703057"/>
            <a:ext cx="1638083" cy="1737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8B6A7-466D-A929-11BF-E36CE5E4E106}"/>
              </a:ext>
            </a:extLst>
          </p:cNvPr>
          <p:cNvSpPr txBox="1"/>
          <p:nvPr/>
        </p:nvSpPr>
        <p:spPr>
          <a:xfrm>
            <a:off x="279918" y="5449078"/>
            <a:ext cx="8398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Owl on an Athenian silver tetradrachm, ca. 449-404 BCE. The CHS Library.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ncient pottery bowl with two handles&#10;&#10;AI-generated content may be incorrect.">
            <a:extLst>
              <a:ext uri="{FF2B5EF4-FFF2-40B4-BE49-F238E27FC236}">
                <a16:creationId xmlns:a16="http://schemas.microsoft.com/office/drawing/2014/main" id="{638DB0D8-9CC8-FA5C-DAE1-4EF49F13C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27" y="256827"/>
            <a:ext cx="2653737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99906-A5FF-9D9D-13D2-CA94D0E5BB8D}"/>
              </a:ext>
            </a:extLst>
          </p:cNvPr>
          <p:cNvSpPr txBox="1"/>
          <p:nvPr/>
        </p:nvSpPr>
        <p:spPr>
          <a:xfrm>
            <a:off x="541176" y="2416629"/>
            <a:ext cx="11319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Owl on an Attic skyphos (wine cup), second quarter of 5</a:t>
            </a:r>
            <a:r>
              <a:rPr lang="en-US" i="1" baseline="30000" dirty="0"/>
              <a:t>th</a:t>
            </a:r>
            <a:r>
              <a:rPr lang="en-US" i="1" dirty="0"/>
              <a:t> century BCE</a:t>
            </a:r>
            <a:r>
              <a:rPr lang="en-US" dirty="0"/>
              <a:t>. </a:t>
            </a:r>
            <a:r>
              <a:rPr lang="en-US" i="1" dirty="0"/>
              <a:t>National Gallery of Victoria, </a:t>
            </a:r>
          </a:p>
          <a:p>
            <a:r>
              <a:rPr lang="en-US" i="1" dirty="0"/>
              <a:t>Melbourne.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pair of ancient vases&#10;&#10;AI-generated content may be incorrect.">
            <a:extLst>
              <a:ext uri="{FF2B5EF4-FFF2-40B4-BE49-F238E27FC236}">
                <a16:creationId xmlns:a16="http://schemas.microsoft.com/office/drawing/2014/main" id="{142A9770-7873-1FB2-6C38-ABBC7C5C8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49" y="2967943"/>
            <a:ext cx="2937334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9AFF2-18DA-F5D5-C3B4-DED30C72836C}"/>
              </a:ext>
            </a:extLst>
          </p:cNvPr>
          <p:cNvSpPr txBox="1"/>
          <p:nvPr/>
        </p:nvSpPr>
        <p:spPr>
          <a:xfrm>
            <a:off x="727788" y="4917233"/>
            <a:ext cx="11056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Athenian owl on a red-figure lekythos (oil container) from Nola, Southern Italy, ca. 4</a:t>
            </a:r>
            <a:r>
              <a:rPr lang="en-US" i="1" baseline="30000" dirty="0"/>
              <a:t>th</a:t>
            </a:r>
            <a:r>
              <a:rPr lang="en-US" i="1" dirty="0"/>
              <a:t> century </a:t>
            </a:r>
          </a:p>
          <a:p>
            <a:r>
              <a:rPr lang="en-US" i="1" dirty="0"/>
              <a:t>BCE. (Staatliche </a:t>
            </a:r>
            <a:r>
              <a:rPr lang="en-US" i="1" dirty="0" err="1"/>
              <a:t>Museen</a:t>
            </a:r>
            <a:r>
              <a:rPr lang="en-US" i="1" dirty="0"/>
              <a:t> </a:t>
            </a:r>
            <a:r>
              <a:rPr lang="en-US" i="1" dirty="0" err="1"/>
              <a:t>zu</a:t>
            </a:r>
            <a:r>
              <a:rPr lang="en-US" i="1" dirty="0"/>
              <a:t> Berlin)</a:t>
            </a:r>
            <a:r>
              <a:rPr lang="en-US" dirty="0"/>
              <a:t> </a:t>
            </a:r>
            <a:r>
              <a:rPr lang="en-US" i="1" dirty="0" err="1"/>
              <a:t>Antikensammlung</a:t>
            </a:r>
            <a:r>
              <a:rPr lang="en-US" i="1" dirty="0"/>
              <a:t>, Berlin.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Greek city states, besides Athens, had animals (and deities) as symbols, for example: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3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in with a bee on it&#10;&#10;AI-generated content may be incorrect.">
            <a:extLst>
              <a:ext uri="{FF2B5EF4-FFF2-40B4-BE49-F238E27FC236}">
                <a16:creationId xmlns:a16="http://schemas.microsoft.com/office/drawing/2014/main" id="{4A934430-32A6-5FC0-D427-127E47D4E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47" y="346785"/>
            <a:ext cx="208026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4948D7-00BB-2FD5-2FDD-FA6407A12961}"/>
              </a:ext>
            </a:extLst>
          </p:cNvPr>
          <p:cNvSpPr txBox="1"/>
          <p:nvPr/>
        </p:nvSpPr>
        <p:spPr>
          <a:xfrm>
            <a:off x="494522" y="2509935"/>
            <a:ext cx="8110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Ephesus and its bee sacred to Artemis on a silver tetradrachm, ca. 350-340 BCE.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close-up of a coin&#10;&#10;AI-generated content may be incorrect.">
            <a:extLst>
              <a:ext uri="{FF2B5EF4-FFF2-40B4-BE49-F238E27FC236}">
                <a16:creationId xmlns:a16="http://schemas.microsoft.com/office/drawing/2014/main" id="{30E1A57C-B558-64EB-0646-12F19F22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4" y="3186109"/>
            <a:ext cx="1856105" cy="18103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D145C-3009-6702-1208-D53DE5083477}"/>
              </a:ext>
            </a:extLst>
          </p:cNvPr>
          <p:cNvSpPr txBox="1"/>
          <p:nvPr/>
        </p:nvSpPr>
        <p:spPr>
          <a:xfrm>
            <a:off x="727788" y="5103845"/>
            <a:ext cx="5229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Aegina and its turtle. Silver stater, ca. 445-431 BCE.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8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in&#10;&#10;AI-generated content may be incorrect.">
            <a:extLst>
              <a:ext uri="{FF2B5EF4-FFF2-40B4-BE49-F238E27FC236}">
                <a16:creationId xmlns:a16="http://schemas.microsoft.com/office/drawing/2014/main" id="{AF189DD7-81CF-51CC-C2CE-905ADBAA4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20" y="390460"/>
            <a:ext cx="2882959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DAA82-5C52-1133-D7F3-AB49F88E682C}"/>
              </a:ext>
            </a:extLst>
          </p:cNvPr>
          <p:cNvSpPr txBox="1"/>
          <p:nvPr/>
        </p:nvSpPr>
        <p:spPr>
          <a:xfrm>
            <a:off x="746449" y="1931437"/>
            <a:ext cx="985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Lycia (in modern-day Turkey) and its boar and tortoise. Silver stater, ca. 490-430 BCE.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close-up of a coin&#10;&#10;AI-generated content may be incorrect.">
            <a:extLst>
              <a:ext uri="{FF2B5EF4-FFF2-40B4-BE49-F238E27FC236}">
                <a16:creationId xmlns:a16="http://schemas.microsoft.com/office/drawing/2014/main" id="{EA32734A-2E4C-6D26-2B9F-BEC9AE27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01" y="2823769"/>
            <a:ext cx="188539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80C3A7-16DF-3BDA-BF4B-E044E8687BFF}"/>
              </a:ext>
            </a:extLst>
          </p:cNvPr>
          <p:cNvSpPr txBox="1"/>
          <p:nvPr/>
        </p:nvSpPr>
        <p:spPr>
          <a:xfrm>
            <a:off x="877078" y="4898571"/>
            <a:ext cx="1004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Lycia could also be represented by a panther or leopard as on this silver </a:t>
            </a:r>
            <a:r>
              <a:rPr lang="en-US" i="1" dirty="0" err="1"/>
              <a:t>hemiobol</a:t>
            </a:r>
            <a:r>
              <a:rPr lang="en-US" i="1" dirty="0"/>
              <a:t>, ca. 400-390 BCE.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3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in&#10;&#10;AI-generated content may be incorrect.">
            <a:extLst>
              <a:ext uri="{FF2B5EF4-FFF2-40B4-BE49-F238E27FC236}">
                <a16:creationId xmlns:a16="http://schemas.microsoft.com/office/drawing/2014/main" id="{18161CDD-B93F-CB21-9387-719822873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5" y="93021"/>
            <a:ext cx="3138137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49A54-B14B-B96E-D44D-0CCFE34DFC05}"/>
              </a:ext>
            </a:extLst>
          </p:cNvPr>
          <p:cNvSpPr txBox="1"/>
          <p:nvPr/>
        </p:nvSpPr>
        <p:spPr>
          <a:xfrm>
            <a:off x="699796" y="1838131"/>
            <a:ext cx="11477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coin featuring twin panthers or leopards along with a lion on the reverse is also from Lycia. Silver </a:t>
            </a:r>
          </a:p>
          <a:p>
            <a:r>
              <a:rPr lang="en-US" i="1" dirty="0"/>
              <a:t>stater, ca. 450-380 BCE. Most figures in ancient art were portrayed in profile, so when they appear </a:t>
            </a:r>
          </a:p>
          <a:p>
            <a:r>
              <a:rPr lang="en-US" i="1" dirty="0"/>
              <a:t>with frontal faces as here and as the panther/leopard on the </a:t>
            </a:r>
            <a:r>
              <a:rPr lang="en-US" i="1" dirty="0" err="1"/>
              <a:t>hemiobol</a:t>
            </a:r>
            <a:r>
              <a:rPr lang="en-US" i="1" dirty="0"/>
              <a:t>, it is thought that they served </a:t>
            </a:r>
          </a:p>
          <a:p>
            <a:r>
              <a:rPr lang="en-US" i="1" dirty="0"/>
              <a:t>an apotropaic function, i.e., to ward off evil spirits or bad luck. It could perhaps also be an artistic </a:t>
            </a:r>
          </a:p>
          <a:p>
            <a:r>
              <a:rPr lang="en-US" i="1" dirty="0"/>
              <a:t>attempt at breaking with convention.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close-up of a coin&#10;&#10;AI-generated content may be incorrect.">
            <a:extLst>
              <a:ext uri="{FF2B5EF4-FFF2-40B4-BE49-F238E27FC236}">
                <a16:creationId xmlns:a16="http://schemas.microsoft.com/office/drawing/2014/main" id="{2C9F79E9-C9A5-E3B5-A7CF-523D23976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55" y="3273145"/>
            <a:ext cx="2495836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3765C3-203F-136A-22A2-A84DAB68FB14}"/>
              </a:ext>
            </a:extLst>
          </p:cNvPr>
          <p:cNvSpPr txBox="1"/>
          <p:nvPr/>
        </p:nvSpPr>
        <p:spPr>
          <a:xfrm>
            <a:off x="811763" y="4655976"/>
            <a:ext cx="10599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r>
              <a:rPr lang="en-US" i="1" dirty="0"/>
              <a:t>Syracuse, Sicily, and its nymph goddess Arethusa surrounded by dolphins. Silver tetradrachm, </a:t>
            </a:r>
          </a:p>
          <a:p>
            <a:r>
              <a:rPr lang="en-US" i="1" dirty="0"/>
              <a:t>ca. 310 BCE.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0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in&#10;&#10;AI-generated content may be incorrect.">
            <a:extLst>
              <a:ext uri="{FF2B5EF4-FFF2-40B4-BE49-F238E27FC236}">
                <a16:creationId xmlns:a16="http://schemas.microsoft.com/office/drawing/2014/main" id="{A48C5605-63B2-2FF6-2315-5198B484E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11" y="251927"/>
            <a:ext cx="206629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E0EE1-4F3F-E136-8D75-4E7B9DCF2DD4}"/>
              </a:ext>
            </a:extLst>
          </p:cNvPr>
          <p:cNvSpPr txBox="1"/>
          <p:nvPr/>
        </p:nvSpPr>
        <p:spPr>
          <a:xfrm>
            <a:off x="596218" y="2006082"/>
            <a:ext cx="9669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Syracuse could also be represented by an octopus as on this Greek silver litra, ca. 466-405 BCE.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gold coin with a horse engraved on it&#10;&#10;AI-generated content may be incorrect.">
            <a:extLst>
              <a:ext uri="{FF2B5EF4-FFF2-40B4-BE49-F238E27FC236}">
                <a16:creationId xmlns:a16="http://schemas.microsoft.com/office/drawing/2014/main" id="{CD34A549-364D-1080-8E1D-78EFB744C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30" y="2601595"/>
            <a:ext cx="1755140" cy="16548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26166-6641-FB1D-36A0-EAB9B867BD12}"/>
              </a:ext>
            </a:extLst>
          </p:cNvPr>
          <p:cNvSpPr txBox="1"/>
          <p:nvPr/>
        </p:nvSpPr>
        <p:spPr>
          <a:xfrm>
            <a:off x="802433" y="4599992"/>
            <a:ext cx="998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Carthage (present-day Tunisia, North Africa) by a horse as on this electrum stater, ca. 310-290 BCE.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0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BA56B-3227-96B7-6D11-31DE6D0F6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38" y="401216"/>
            <a:ext cx="1682115" cy="15817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7EB8D9-73CF-E268-0C0F-F433CE2409D6}"/>
              </a:ext>
            </a:extLst>
          </p:cNvPr>
          <p:cNvSpPr txBox="1"/>
          <p:nvPr/>
        </p:nvSpPr>
        <p:spPr>
          <a:xfrm>
            <a:off x="811763" y="2202024"/>
            <a:ext cx="8885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Akragas</a:t>
            </a:r>
            <a:r>
              <a:rPr lang="en-US" i="1" dirty="0"/>
              <a:t> (modern Agrigento, Sicily) by a crab as on this silver didrachm, ca. 495-478 BCE.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477A9-EA80-1C50-02E5-A90AB4A06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38" y="2739660"/>
            <a:ext cx="1709420" cy="17094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D2D42-31C2-E5CC-6952-58E1B08591B7}"/>
              </a:ext>
            </a:extLst>
          </p:cNvPr>
          <p:cNvSpPr txBox="1"/>
          <p:nvPr/>
        </p:nvSpPr>
        <p:spPr>
          <a:xfrm>
            <a:off x="412955" y="4689987"/>
            <a:ext cx="11750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Tarentum (modern Taranto, Calabria) by its eponymous founder Taras riding a dolphin. Silver didrachm, </a:t>
            </a:r>
          </a:p>
          <a:p>
            <a:r>
              <a:rPr lang="en-US" i="1" dirty="0"/>
              <a:t>ca. 3</a:t>
            </a:r>
            <a:r>
              <a:rPr lang="en-US" i="1" baseline="30000" dirty="0"/>
              <a:t>rd</a:t>
            </a:r>
            <a:r>
              <a:rPr lang="en-US" i="1" dirty="0"/>
              <a:t> century BCE.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 were many tales in antiquity of people being rescued by dolphins such as Arion, the purported </a:t>
            </a:r>
          </a:p>
          <a:p>
            <a:r>
              <a:rPr lang="en-US" dirty="0"/>
              <a:t>inventor of the dithyramb, which, according to Greek philosopher Aristotle, was the origin of Greek </a:t>
            </a:r>
          </a:p>
          <a:p>
            <a:r>
              <a:rPr lang="en-US" dirty="0"/>
              <a:t>tragedy, who after being kidnapped by pirates escaped on the back of a dolphin or so the story goes.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0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ase&#10;&#10;AI-generated content may be incorrect.">
            <a:extLst>
              <a:ext uri="{FF2B5EF4-FFF2-40B4-BE49-F238E27FC236}">
                <a16:creationId xmlns:a16="http://schemas.microsoft.com/office/drawing/2014/main" id="{54B336EE-7359-2479-01A2-845C23E03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26" y="233140"/>
            <a:ext cx="2762466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EFA60F-DD26-3D2C-11EE-90221E9BCF0C}"/>
              </a:ext>
            </a:extLst>
          </p:cNvPr>
          <p:cNvSpPr txBox="1"/>
          <p:nvPr/>
        </p:nvSpPr>
        <p:spPr>
          <a:xfrm>
            <a:off x="660592" y="1931437"/>
            <a:ext cx="11349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Attic red-figure lekythos with a young man riding on a dolphin, ca. 500-450 BCE. (Staatliche </a:t>
            </a:r>
            <a:r>
              <a:rPr lang="en-US" i="1" dirty="0" err="1"/>
              <a:t>Museen</a:t>
            </a:r>
            <a:r>
              <a:rPr lang="en-US" i="1" dirty="0"/>
              <a:t> </a:t>
            </a:r>
          </a:p>
          <a:p>
            <a:r>
              <a:rPr lang="en-US" i="1" dirty="0" err="1"/>
              <a:t>zu</a:t>
            </a:r>
            <a:r>
              <a:rPr lang="en-US" i="1" dirty="0"/>
              <a:t> Berlin)</a:t>
            </a:r>
            <a:r>
              <a:rPr lang="en-US" dirty="0"/>
              <a:t> </a:t>
            </a:r>
            <a:r>
              <a:rPr lang="en-US" i="1" dirty="0" err="1"/>
              <a:t>Antikensammlung</a:t>
            </a:r>
            <a:r>
              <a:rPr lang="en-US" i="1" dirty="0"/>
              <a:t>, Berlin.  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E3CDC-47AF-D0B1-D24D-0BC4E4912973}"/>
              </a:ext>
            </a:extLst>
          </p:cNvPr>
          <p:cNvSpPr txBox="1"/>
          <p:nvPr/>
        </p:nvSpPr>
        <p:spPr>
          <a:xfrm>
            <a:off x="786581" y="2854767"/>
            <a:ext cx="113383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The famous cult statue of Artemis and her temple at Ephesus, now in modern-day Turkey, were </a:t>
            </a:r>
          </a:p>
          <a:p>
            <a:r>
              <a:rPr lang="en-US" dirty="0"/>
              <a:t>counted among the Seven Wonders of the ancient world. The statue is full of animals — on the </a:t>
            </a:r>
          </a:p>
          <a:p>
            <a:r>
              <a:rPr lang="en-US" dirty="0"/>
              <a:t>goddess’ dress, headgear, and sandals. The identification of the bulbous protrusions in the front has </a:t>
            </a:r>
          </a:p>
          <a:p>
            <a:r>
              <a:rPr lang="en-US" dirty="0"/>
              <a:t>been hotly debated. The most logical interpretation is of the Goddess of Nature nursing all her </a:t>
            </a:r>
          </a:p>
          <a:p>
            <a:r>
              <a:rPr lang="en-US" dirty="0"/>
              <a:t>children – animals and plants alike — or possibly seeds to feed life. The temple’s beehive </a:t>
            </a:r>
          </a:p>
          <a:p>
            <a:r>
              <a:rPr lang="en-US" dirty="0"/>
              <a:t>organization with priestesses called bees and priests drones may point to a representation of eggs. </a:t>
            </a:r>
          </a:p>
          <a:p>
            <a:r>
              <a:rPr lang="en-US" dirty="0"/>
              <a:t>A wildly speculative and nonsensical theory is that they represent bull scrota.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3C490E-932D-2418-29C5-1B5DB2FF13AA}"/>
              </a:ext>
            </a:extLst>
          </p:cNvPr>
          <p:cNvSpPr txBox="1"/>
          <p:nvPr/>
        </p:nvSpPr>
        <p:spPr>
          <a:xfrm>
            <a:off x="972152" y="798897"/>
            <a:ext cx="1131591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Animals in ancient Egypt were worshipped as deities, Anubis, a dog, Horus, a falcon, Bastet, a cat, </a:t>
            </a:r>
          </a:p>
          <a:p>
            <a:r>
              <a:rPr lang="en-US" dirty="0"/>
              <a:t>Sekhmet, a lion, Toth, a baboon and ibis. In ancient Greece they were the companions or </a:t>
            </a:r>
          </a:p>
          <a:p>
            <a:r>
              <a:rPr lang="en-US" dirty="0"/>
              <a:t>theomorphic stand-ins for gods and goddesses such as Athena and her owl, Hera and her </a:t>
            </a:r>
          </a:p>
          <a:p>
            <a:r>
              <a:rPr lang="en-US" dirty="0"/>
              <a:t>peacock, Artemis and her deer, and Aphrodite and her swan. Many animals were considered </a:t>
            </a:r>
          </a:p>
          <a:p>
            <a:r>
              <a:rPr lang="en-US" dirty="0"/>
              <a:t>sacred such as snakes in the worship of Apollo, Dionysus, and Asclepius, pigs in the cult of Demeter, </a:t>
            </a:r>
          </a:p>
          <a:p>
            <a:r>
              <a:rPr lang="en-US" dirty="0"/>
              <a:t>bees and bears in the cult of Artemis.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Before the invention of weapons, our human ancestors were themselves hunted as easy prey </a:t>
            </a:r>
          </a:p>
          <a:p>
            <a:r>
              <a:rPr lang="en-US" dirty="0"/>
              <a:t>animals without fangs and claws to defend themselves and with limited ability to run, jump, and </a:t>
            </a:r>
          </a:p>
          <a:p>
            <a:r>
              <a:rPr lang="en-US" dirty="0"/>
              <a:t>climb. Eventually, with the invention of spears and arrows the tables turned and humans began </a:t>
            </a:r>
          </a:p>
          <a:p>
            <a:r>
              <a:rPr lang="en-US" dirty="0"/>
              <a:t>to hunt other animal species; however, meat, contrary to the stereotypical image of the “cave </a:t>
            </a:r>
          </a:p>
          <a:p>
            <a:r>
              <a:rPr lang="en-US" dirty="0"/>
              <a:t>man,” constituted a very small portion of the prehistoric diet. Most of the food was collected by </a:t>
            </a:r>
          </a:p>
          <a:p>
            <a:r>
              <a:rPr lang="en-US" dirty="0"/>
              <a:t>so called gatherers, often women, who collected roots, nuts, seeds, grains, wild mushrooms, wild </a:t>
            </a:r>
          </a:p>
          <a:p>
            <a:r>
              <a:rPr lang="en-US" dirty="0"/>
              <a:t>olives, wild figs, and other wild seeds, fruits and berries. The killed animals, rather than being eaten, </a:t>
            </a:r>
          </a:p>
          <a:p>
            <a:r>
              <a:rPr lang="en-US" dirty="0"/>
              <a:t>may originally have been offered to please or plead with the gods, a custom that continued in </a:t>
            </a:r>
          </a:p>
          <a:p>
            <a:r>
              <a:rPr lang="en-US" dirty="0"/>
              <a:t>ancient Greece and Rome (ca. 1400 BCE-4</a:t>
            </a:r>
            <a:r>
              <a:rPr lang="en-US" baseline="30000" dirty="0"/>
              <a:t>th</a:t>
            </a:r>
            <a:r>
              <a:rPr lang="en-US" dirty="0"/>
              <a:t> century CE).  No animal in pagan antiquity was </a:t>
            </a:r>
          </a:p>
          <a:p>
            <a:r>
              <a:rPr lang="en-US" dirty="0"/>
              <a:t>killed strictly for food. The meat was shared by humans and their gods to whom the animals had </a:t>
            </a:r>
          </a:p>
          <a:p>
            <a:r>
              <a:rPr lang="en-US" dirty="0"/>
              <a:t>been sacrificed on special occasions such as religious festivals, which in ancient Greece often </a:t>
            </a:r>
          </a:p>
          <a:p>
            <a:r>
              <a:rPr lang="en-US" dirty="0"/>
              <a:t>included theater/music and athletic competitions, such as at the City Dionysia and the Olympic </a:t>
            </a:r>
          </a:p>
          <a:p>
            <a:r>
              <a:rPr lang="en-US" dirty="0"/>
              <a:t>Games, all to honor particular gods and goddesses.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5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699CB-9136-4F94-5564-44CF64816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53" y="187641"/>
            <a:ext cx="1459393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32111-050E-3A69-90F4-4DB854839C19}"/>
              </a:ext>
            </a:extLst>
          </p:cNvPr>
          <p:cNvSpPr txBox="1"/>
          <p:nvPr/>
        </p:nvSpPr>
        <p:spPr>
          <a:xfrm>
            <a:off x="513184" y="2640563"/>
            <a:ext cx="11165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replica of the cult statue of Ephesian Artemis in the Museum of Ephesus</a:t>
            </a:r>
            <a:r>
              <a:rPr lang="en-US" dirty="0"/>
              <a:t>. </a:t>
            </a:r>
            <a:r>
              <a:rPr lang="en-US" i="1" dirty="0"/>
              <a:t>The earliest temple and </a:t>
            </a:r>
          </a:p>
          <a:p>
            <a:r>
              <a:rPr lang="en-US" i="1" dirty="0"/>
              <a:t>statue date back to the Bronze Age although this copy is dated much later</a:t>
            </a:r>
            <a:r>
              <a:rPr lang="en-US" dirty="0"/>
              <a:t>. </a:t>
            </a:r>
            <a:r>
              <a:rPr lang="en-US" i="1" dirty="0"/>
              <a:t>Christians eventually </a:t>
            </a:r>
          </a:p>
          <a:p>
            <a:r>
              <a:rPr lang="en-US" i="1" dirty="0"/>
              <a:t>destroyed the temple and statue in the 5</a:t>
            </a:r>
            <a:r>
              <a:rPr lang="en-US" i="1" baseline="30000" dirty="0"/>
              <a:t>th</a:t>
            </a:r>
            <a:r>
              <a:rPr lang="en-US" i="1" dirty="0"/>
              <a:t> century 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2DDE2-0E8B-9931-A857-D386A28B5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51" y="3626082"/>
            <a:ext cx="1340496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8FF0B0-2D58-F325-C346-968CC88DCD2B}"/>
              </a:ext>
            </a:extLst>
          </p:cNvPr>
          <p:cNvSpPr txBox="1"/>
          <p:nvPr/>
        </p:nvSpPr>
        <p:spPr>
          <a:xfrm>
            <a:off x="615820" y="5514392"/>
            <a:ext cx="10839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r>
              <a:rPr lang="en-US" i="1" dirty="0"/>
              <a:t>Artemis of Ephesus worshiped “in Asia and all the world.” A Roman copy of an original from the </a:t>
            </a:r>
          </a:p>
          <a:p>
            <a:r>
              <a:rPr lang="en-US" i="1" dirty="0"/>
              <a:t>2nd century BCE. Capitoline Museums, Rome.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0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77748-38FA-BC8F-3A33-237E9094E441}"/>
              </a:ext>
            </a:extLst>
          </p:cNvPr>
          <p:cNvSpPr txBox="1"/>
          <p:nvPr/>
        </p:nvSpPr>
        <p:spPr>
          <a:xfrm>
            <a:off x="391886" y="363894"/>
            <a:ext cx="1177918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Ritual Sacrifice of Animals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sacrifice of animals to various deities was quite common although not as frequent as Christians </a:t>
            </a:r>
          </a:p>
          <a:p>
            <a:r>
              <a:rPr lang="en-US" dirty="0"/>
              <a:t>would later contend. It was generally limited to large official and formal religious ceremonies. Most </a:t>
            </a:r>
          </a:p>
          <a:p>
            <a:r>
              <a:rPr lang="en-US" dirty="0"/>
              <a:t>everyday offerings were in  the form of libations and fruits, seeds, and nuts. Some ancient Greeks </a:t>
            </a:r>
          </a:p>
          <a:p>
            <a:r>
              <a:rPr lang="en-US" dirty="0"/>
              <a:t>and Romans as well as modern scholars have theorized that animal sacrifice had its origin in human </a:t>
            </a:r>
          </a:p>
          <a:p>
            <a:r>
              <a:rPr lang="en-US" dirty="0"/>
              <a:t>sacrifice to placate a deity in times of extreme danger such as during an earthquake, war, or famine. </a:t>
            </a:r>
          </a:p>
          <a:p>
            <a:r>
              <a:rPr lang="en-US" dirty="0"/>
              <a:t>If this was so, it is unclear how and when it became more “commonplace” or when nonhuman animals </a:t>
            </a:r>
          </a:p>
          <a:p>
            <a:r>
              <a:rPr lang="en-US" dirty="0"/>
              <a:t>were substituted for human.</a:t>
            </a:r>
          </a:p>
          <a:p>
            <a:endParaRPr lang="en-US" dirty="0"/>
          </a:p>
          <a:p>
            <a:r>
              <a:rPr lang="en-US" dirty="0"/>
              <a:t>The most famous human sacrifice in classical antiquity was that of the virgin Iphigenia, the daughter of </a:t>
            </a:r>
          </a:p>
          <a:p>
            <a:r>
              <a:rPr lang="en-US" dirty="0"/>
              <a:t>Agamemnon, one of the Greek kings from the Trojan War. Although there are different versions of the </a:t>
            </a:r>
          </a:p>
          <a:p>
            <a:r>
              <a:rPr lang="en-US" dirty="0"/>
              <a:t>ending, one of the most popular was told by the Greek playwright Euripides (ca. 480–ca. 406 BCE) who </a:t>
            </a:r>
          </a:p>
          <a:p>
            <a:r>
              <a:rPr lang="en-US" dirty="0"/>
              <a:t>had the goddess Artemis, to whom the sacrifice had been offered in the first place, substitute the </a:t>
            </a:r>
          </a:p>
          <a:p>
            <a:r>
              <a:rPr lang="en-US" dirty="0"/>
              <a:t>human girl for a deer, which perhaps could be interpreted as an allegory for an actual development </a:t>
            </a:r>
          </a:p>
          <a:p>
            <a:r>
              <a:rPr lang="en-US" dirty="0"/>
              <a:t>from human to animal sacrifice. There are many references to human sacrifice in Greek literature and </a:t>
            </a:r>
          </a:p>
          <a:p>
            <a:r>
              <a:rPr lang="en-US" dirty="0"/>
              <a:t>archaeological evidence pointing to such sacrifice has been unearthed in various places on </a:t>
            </a:r>
          </a:p>
          <a:p>
            <a:r>
              <a:rPr lang="en-US" dirty="0"/>
              <a:t>Minoan-Mycenaean Crete (</a:t>
            </a:r>
            <a:r>
              <a:rPr lang="en-US" dirty="0" err="1"/>
              <a:t>Myrtos</a:t>
            </a:r>
            <a:r>
              <a:rPr lang="en-US" dirty="0"/>
              <a:t>, Knossos, </a:t>
            </a:r>
            <a:r>
              <a:rPr lang="en-US" dirty="0" err="1"/>
              <a:t>Archanes</a:t>
            </a:r>
            <a:r>
              <a:rPr lang="en-US" dirty="0"/>
              <a:t>, Chania) and at Etruscan Tarquinia.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DD41C-0E61-83AD-A881-422E1A46C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89" y="307909"/>
            <a:ext cx="2417958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5888D-7A3A-AA88-6B8C-954D16DBF597}"/>
              </a:ext>
            </a:extLst>
          </p:cNvPr>
          <p:cNvSpPr txBox="1"/>
          <p:nvPr/>
        </p:nvSpPr>
        <p:spPr>
          <a:xfrm>
            <a:off x="373224" y="25006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554B5-152F-879F-E14E-597720F226C9}"/>
              </a:ext>
            </a:extLst>
          </p:cNvPr>
          <p:cNvSpPr txBox="1"/>
          <p:nvPr/>
        </p:nvSpPr>
        <p:spPr>
          <a:xfrm>
            <a:off x="746449" y="2500604"/>
            <a:ext cx="9866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Iphigenia at the moment of substitution for a deer. Volute crater, ca. 370-355 BCE. British Museum.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86632-C2DD-75FA-4086-058D71E9E4A7}"/>
              </a:ext>
            </a:extLst>
          </p:cNvPr>
          <p:cNvSpPr txBox="1"/>
          <p:nvPr/>
        </p:nvSpPr>
        <p:spPr>
          <a:xfrm>
            <a:off x="746449" y="3249038"/>
            <a:ext cx="1101615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Animals as Entertainment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Roman historian (of Greek origin and writing in Greek) Dio Cassius (ca. 155-235 CE) describes the </a:t>
            </a:r>
          </a:p>
          <a:p>
            <a:r>
              <a:rPr lang="en-US" dirty="0"/>
              <a:t>slaughter of wild animals as theater:</a:t>
            </a:r>
          </a:p>
          <a:p>
            <a:endParaRPr lang="en-US" dirty="0"/>
          </a:p>
          <a:p>
            <a:r>
              <a:rPr lang="en-US" b="1" dirty="0"/>
              <a:t>Hippos, Rhinos, Elephants</a:t>
            </a:r>
          </a:p>
          <a:p>
            <a:endParaRPr lang="en-US" i="1" dirty="0"/>
          </a:p>
          <a:p>
            <a:r>
              <a:rPr lang="en-US" i="1" dirty="0"/>
              <a:t>“[Roman Emperor] Commodus devoted most of his life to ease and to horses and to combats of </a:t>
            </a:r>
          </a:p>
          <a:p>
            <a:r>
              <a:rPr lang="en-US" i="1" dirty="0"/>
              <a:t>wild beasts and of men. In fact, besides all that he did in private, he often slew in public large </a:t>
            </a:r>
          </a:p>
          <a:p>
            <a:r>
              <a:rPr lang="en-US" i="1" dirty="0"/>
              <a:t>numbers of men and of beasts as well. For example, all alone with his own hands, he dispatched </a:t>
            </a:r>
          </a:p>
          <a:p>
            <a:r>
              <a:rPr lang="en-US" i="1" dirty="0"/>
              <a:t>five hippopotami together with two elephants on two successive days; and he also killed </a:t>
            </a:r>
          </a:p>
          <a:p>
            <a:r>
              <a:rPr lang="en-US" i="1" dirty="0"/>
              <a:t>rhinoceroses and a camelopard” </a:t>
            </a:r>
            <a:r>
              <a:rPr lang="en-US" dirty="0"/>
              <a:t>(Dio Cassius, </a:t>
            </a:r>
            <a:r>
              <a:rPr lang="en-US" i="1" dirty="0"/>
              <a:t>Roman History</a:t>
            </a:r>
            <a:r>
              <a:rPr lang="en-US" dirty="0"/>
              <a:t> 73.10.3).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7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129EAB-3755-A548-5350-195DB9E32746}"/>
              </a:ext>
            </a:extLst>
          </p:cNvPr>
          <p:cNvSpPr txBox="1"/>
          <p:nvPr/>
        </p:nvSpPr>
        <p:spPr>
          <a:xfrm>
            <a:off x="335902" y="307910"/>
            <a:ext cx="1195391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200 lions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“On his birthday he [Emperor Hadrian] gave the usual spectacle free to the people and slew many </a:t>
            </a:r>
          </a:p>
          <a:p>
            <a:r>
              <a:rPr lang="en-US" i="1" dirty="0"/>
              <a:t>wild beasts, so that one hundred lions, for example, and a like number of lionesses fell on this single </a:t>
            </a:r>
          </a:p>
          <a:p>
            <a:r>
              <a:rPr lang="en-US" i="1" dirty="0"/>
              <a:t>occasion”</a:t>
            </a:r>
            <a:r>
              <a:rPr lang="en-US" dirty="0"/>
              <a:t> (Dio Cassius, </a:t>
            </a:r>
            <a:r>
              <a:rPr lang="en-US" i="1" dirty="0"/>
              <a:t>Roman History</a:t>
            </a:r>
            <a:r>
              <a:rPr lang="en-US" dirty="0"/>
              <a:t> 69.8.1).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500 lions, 18 elephants and human deception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During these same days Pompey dedicated the theatre in which we take pride even at the present </a:t>
            </a:r>
          </a:p>
          <a:p>
            <a:r>
              <a:rPr lang="en-US" i="1" dirty="0"/>
              <a:t>time. In it he provided entertainment consisting of music and gymnastic contests and in the Circus a </a:t>
            </a:r>
          </a:p>
          <a:p>
            <a:r>
              <a:rPr lang="en-US" i="1" dirty="0"/>
              <a:t>horse-race and the slaughter of many wild beasts of all kinds. Indeed, five hundred lions were used up </a:t>
            </a:r>
          </a:p>
          <a:p>
            <a:r>
              <a:rPr lang="en-US" i="1" dirty="0"/>
              <a:t>in five days, and eighteen elephants fought against men in heavy armor. Some of these beasts were </a:t>
            </a:r>
          </a:p>
          <a:p>
            <a:r>
              <a:rPr lang="en-US" i="1" dirty="0"/>
              <a:t>killed at the time and others a little later. For some of them, contrary to Pompey’s wish, were pitied by </a:t>
            </a:r>
          </a:p>
          <a:p>
            <a:r>
              <a:rPr lang="en-US" i="1" dirty="0"/>
              <a:t>the people when, after being wounded and ceasing to fight, they walked about with their trunks raised </a:t>
            </a:r>
          </a:p>
          <a:p>
            <a:r>
              <a:rPr lang="en-US" i="1" dirty="0"/>
              <a:t>toward heaven, lamenting so bitterly as to give rise to the report that they did so not by mere chance, </a:t>
            </a:r>
          </a:p>
          <a:p>
            <a:r>
              <a:rPr lang="en-US" i="1" dirty="0"/>
              <a:t>but were crying out against the oaths in which they had trusted when they crossed over from Africa, and </a:t>
            </a:r>
          </a:p>
          <a:p>
            <a:r>
              <a:rPr lang="en-US" i="1" dirty="0"/>
              <a:t>were calling upon Heaven to avenge them. For it is said that they would not set foot upon the ships </a:t>
            </a:r>
          </a:p>
          <a:p>
            <a:r>
              <a:rPr lang="en-US" i="1" dirty="0"/>
              <a:t>before they received a pledge under oath from their drivers that they should suffer no harm</a:t>
            </a:r>
            <a:r>
              <a:rPr lang="en-US" dirty="0"/>
              <a:t>” </a:t>
            </a:r>
          </a:p>
          <a:p>
            <a:r>
              <a:rPr lang="en-US" dirty="0"/>
              <a:t>(Dio Cassius, </a:t>
            </a:r>
            <a:r>
              <a:rPr lang="en-US" i="1" dirty="0"/>
              <a:t>Roman History</a:t>
            </a:r>
            <a:r>
              <a:rPr lang="en-US" dirty="0"/>
              <a:t> 38).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0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1C5FE9-1274-53A2-A572-FD1AB7DED297}"/>
              </a:ext>
            </a:extLst>
          </p:cNvPr>
          <p:cNvSpPr txBox="1"/>
          <p:nvPr/>
        </p:nvSpPr>
        <p:spPr>
          <a:xfrm>
            <a:off x="466531" y="317241"/>
            <a:ext cx="1164453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700 wild boars, elephants, hyena, ostriches, bison, panthers, wild asses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At these spectacles [10</a:t>
            </a:r>
            <a:r>
              <a:rPr lang="en-US" i="1" baseline="30000" dirty="0"/>
              <a:t>th</a:t>
            </a:r>
            <a:r>
              <a:rPr lang="en-US" i="1" dirty="0"/>
              <a:t> anniversary of Emperor Severus’ power] sixty wild boars of </a:t>
            </a:r>
            <a:r>
              <a:rPr lang="en-US" i="1" dirty="0" err="1"/>
              <a:t>Plautianus</a:t>
            </a:r>
            <a:r>
              <a:rPr lang="en-US" i="1" dirty="0"/>
              <a:t> fought </a:t>
            </a:r>
          </a:p>
          <a:p>
            <a:r>
              <a:rPr lang="en-US" i="1" dirty="0"/>
              <a:t>together at a signal and among many other wild beasts that were slain were an elephant and a </a:t>
            </a:r>
          </a:p>
          <a:p>
            <a:r>
              <a:rPr lang="en-US" i="1" dirty="0" err="1"/>
              <a:t>corocotta</a:t>
            </a:r>
            <a:r>
              <a:rPr lang="en-US" i="1" dirty="0"/>
              <a:t> [hyena]. This last animal s an Indian species and was then introduced into Rome for the first </a:t>
            </a:r>
          </a:p>
          <a:p>
            <a:r>
              <a:rPr lang="en-US" i="1" dirty="0"/>
              <a:t>time, so far as I am aware. It has the color of a lioness and tiger combined, and the general</a:t>
            </a:r>
            <a:r>
              <a:rPr lang="en-US" dirty="0"/>
              <a:t> </a:t>
            </a:r>
          </a:p>
          <a:p>
            <a:r>
              <a:rPr lang="en-US" i="1" dirty="0"/>
              <a:t>appearance of those animals, as also of a dog and a fox, curiously blended. The entire receptacle in </a:t>
            </a:r>
          </a:p>
          <a:p>
            <a:r>
              <a:rPr lang="en-US" i="1" dirty="0"/>
              <a:t>the amphitheater had been constructed so as to resemble a boat in shape, and was capable of </a:t>
            </a:r>
          </a:p>
          <a:p>
            <a:r>
              <a:rPr lang="en-US" i="1" dirty="0"/>
              <a:t>receiving or discharging four hundred beasts at once; and then, as it suddenly fell apart, there came </a:t>
            </a:r>
          </a:p>
          <a:p>
            <a:r>
              <a:rPr lang="en-US" i="1" dirty="0"/>
              <a:t>rushing forth bears, lionesses, panthers, lions, ostriches, wild asses, bison (this is a kind of cattle foreign </a:t>
            </a:r>
          </a:p>
          <a:p>
            <a:r>
              <a:rPr lang="en-US" i="1" dirty="0"/>
              <a:t>in species and appearance), so that seven hundred beasts in all, both wild and domesticated, at one </a:t>
            </a:r>
          </a:p>
          <a:p>
            <a:r>
              <a:rPr lang="en-US" i="1" dirty="0"/>
              <a:t>and the same time were seen running about and were slaughtered</a:t>
            </a:r>
            <a:r>
              <a:rPr lang="en-US" dirty="0"/>
              <a:t>” (Dio Cassius, </a:t>
            </a:r>
            <a:r>
              <a:rPr lang="en-US" i="1" dirty="0"/>
              <a:t>Roman History</a:t>
            </a:r>
            <a:r>
              <a:rPr lang="en-US" dirty="0"/>
              <a:t> 77).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46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2B3C65-18D4-E679-76EE-B886FD32C2A2}"/>
              </a:ext>
            </a:extLst>
          </p:cNvPr>
          <p:cNvSpPr txBox="1"/>
          <p:nvPr/>
        </p:nvSpPr>
        <p:spPr>
          <a:xfrm>
            <a:off x="326571" y="251927"/>
            <a:ext cx="1204849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Greek historian Diodorus Siculus (ca. 96-30 BCE) tells the story of Alexander the Great administering a fight </a:t>
            </a:r>
          </a:p>
          <a:p>
            <a:r>
              <a:rPr lang="en-US" b="1" dirty="0"/>
              <a:t>between dogs and a lion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To Alexander he presented many impressive gifts, among them one hundred and fifty dogs remarkable </a:t>
            </a:r>
          </a:p>
          <a:p>
            <a:r>
              <a:rPr lang="en-US" i="1" dirty="0"/>
              <a:t>for their size and courage and other good qualities. People said that they had a strain of tiger blood. He </a:t>
            </a:r>
          </a:p>
          <a:p>
            <a:r>
              <a:rPr lang="en-US" i="1" dirty="0"/>
              <a:t>wanted Alexander to test their mettle in action, and he brought into a ring a full-grown lion and two of </a:t>
            </a:r>
          </a:p>
          <a:p>
            <a:r>
              <a:rPr lang="en-US" i="1" dirty="0"/>
              <a:t>the poorest of the dogs. He set these on the lion, and when they were having a hard time of it, he</a:t>
            </a:r>
          </a:p>
          <a:p>
            <a:r>
              <a:rPr lang="en-US" i="1" dirty="0"/>
              <a:t> released two others to assist them. The four were getting the upper hand over the lion when </a:t>
            </a:r>
            <a:r>
              <a:rPr lang="en-US" i="1" dirty="0" err="1"/>
              <a:t>Sopeithes</a:t>
            </a:r>
            <a:r>
              <a:rPr lang="en-US" i="1" dirty="0"/>
              <a:t> </a:t>
            </a:r>
          </a:p>
          <a:p>
            <a:r>
              <a:rPr lang="en-US" i="1" dirty="0"/>
              <a:t>sent in a man with a scimitar who hacked at the right leg of one of the dogs. At this Alexander shouted </a:t>
            </a:r>
          </a:p>
          <a:p>
            <a:r>
              <a:rPr lang="en-US" i="1" dirty="0"/>
              <a:t>out indignantly and the guards rushed up and seized the arm of the Indian, but </a:t>
            </a:r>
            <a:r>
              <a:rPr lang="en-US" i="1" dirty="0" err="1"/>
              <a:t>Sopeithes</a:t>
            </a:r>
            <a:r>
              <a:rPr lang="en-US" i="1" dirty="0"/>
              <a:t> said that </a:t>
            </a:r>
          </a:p>
          <a:p>
            <a:r>
              <a:rPr lang="en-US" i="1" dirty="0"/>
              <a:t>he would give him three other dogs for that one, and the handler, taking a firm grip on the leg, </a:t>
            </a:r>
          </a:p>
          <a:p>
            <a:r>
              <a:rPr lang="en-US" i="1" dirty="0"/>
              <a:t>severed it slowly. The dog, in the meanwhile, uttered neither yelp nor whimper, but continued with </a:t>
            </a:r>
          </a:p>
          <a:p>
            <a:r>
              <a:rPr lang="en-US" i="1" dirty="0"/>
              <a:t>his teeth clamped shut until, fainting with loss of blood, died on top of the lion</a:t>
            </a:r>
            <a:r>
              <a:rPr lang="en-US" dirty="0"/>
              <a:t>” (Diodorus Siculus 17.92).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4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41B78-006D-8DF4-8B5C-5696EF752B25}"/>
              </a:ext>
            </a:extLst>
          </p:cNvPr>
          <p:cNvSpPr txBox="1"/>
          <p:nvPr/>
        </p:nvSpPr>
        <p:spPr>
          <a:xfrm>
            <a:off x="345233" y="373224"/>
            <a:ext cx="1195070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Animals in War</a:t>
            </a:r>
          </a:p>
          <a:p>
            <a:endParaRPr lang="en-US" dirty="0"/>
          </a:p>
          <a:p>
            <a:r>
              <a:rPr lang="en-US" dirty="0"/>
              <a:t>Not only horses were used in war, but also elephants as famously witnessed by the Battle of Cannae in </a:t>
            </a:r>
          </a:p>
          <a:p>
            <a:r>
              <a:rPr lang="en-US" dirty="0"/>
              <a:t>southeast Italy in 216 BCE between Carthage and Rome where the Carthaginian leader Hannibal won </a:t>
            </a:r>
          </a:p>
          <a:p>
            <a:r>
              <a:rPr lang="en-US" dirty="0"/>
              <a:t>probably in no small measure due to his use of elephants, a sight that terrified the Roman soldiers </a:t>
            </a:r>
          </a:p>
          <a:p>
            <a:r>
              <a:rPr lang="en-US" dirty="0"/>
              <a:t>(and, no doubt, the gentle elephants would have been terrified as well).</a:t>
            </a:r>
          </a:p>
          <a:p>
            <a:endParaRPr lang="en-US" b="1" dirty="0"/>
          </a:p>
          <a:p>
            <a:r>
              <a:rPr lang="en-US" b="1" dirty="0"/>
              <a:t>Greek historian Polybius (ca. 200-118 BCE) describes the wading of a river in the Italian Alps by elephants: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 animals were always accustomed to obey their mahouts up to the water, but would never enter it </a:t>
            </a:r>
          </a:p>
          <a:p>
            <a:r>
              <a:rPr lang="en-US" i="1" dirty="0"/>
              <a:t>on any account, and they now drove them along over the earth with two females in front, whom they </a:t>
            </a:r>
          </a:p>
          <a:p>
            <a:r>
              <a:rPr lang="en-US" i="1" dirty="0"/>
              <a:t>obediently followed. As soon as they set foot on the last rafts the ropes which held these fast to the </a:t>
            </a:r>
          </a:p>
          <a:p>
            <a:r>
              <a:rPr lang="en-US" i="1" dirty="0"/>
              <a:t>others were cut, and the boats pulling taut, the towing lines rapidly tugged away from the pile of earth </a:t>
            </a:r>
          </a:p>
          <a:p>
            <a:r>
              <a:rPr lang="en-US" i="1" dirty="0"/>
              <a:t>the elephants and the rafts on which they stood. Hereupon the animals becoming very alarmed at first </a:t>
            </a:r>
          </a:p>
          <a:p>
            <a:r>
              <a:rPr lang="en-US" i="1" dirty="0"/>
              <a:t>turned round and ran about in all directions, but as they were shut in on all sides by the stream they </a:t>
            </a:r>
          </a:p>
          <a:p>
            <a:r>
              <a:rPr lang="en-US" i="1" dirty="0"/>
              <a:t>finally grew afraid and were compelled to keep quiet. In this manner, by continuing to attach two rafts </a:t>
            </a:r>
          </a:p>
          <a:p>
            <a:r>
              <a:rPr lang="en-US" i="1" dirty="0"/>
              <a:t>to the end of the structure, they managed to get most of them over on these, but some were so </a:t>
            </a:r>
          </a:p>
          <a:p>
            <a:r>
              <a:rPr lang="en-US" i="1" dirty="0"/>
              <a:t>frightened that they threw themselves into the river when halfway across. The mahouts of these were </a:t>
            </a:r>
          </a:p>
          <a:p>
            <a:r>
              <a:rPr lang="en-US" i="1" dirty="0"/>
              <a:t>all drowned, but the elephants were saved, for owing to the power and length of their trunks they kept </a:t>
            </a:r>
          </a:p>
          <a:p>
            <a:r>
              <a:rPr lang="en-US" i="1" dirty="0"/>
              <a:t>them above the water and breathed through them, at the same time spouting out any water that got </a:t>
            </a:r>
          </a:p>
          <a:p>
            <a:r>
              <a:rPr lang="en-US" i="1" dirty="0"/>
              <a:t>into their mouths and so held out, most of them passing through the water on their feet</a:t>
            </a:r>
            <a:r>
              <a:rPr lang="en-US" dirty="0"/>
              <a:t>” (Polybius 3.46).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38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5BD20-6F58-8AC1-37A1-B70172853374}"/>
              </a:ext>
            </a:extLst>
          </p:cNvPr>
          <p:cNvSpPr txBox="1"/>
          <p:nvPr/>
        </p:nvSpPr>
        <p:spPr>
          <a:xfrm>
            <a:off x="606490" y="419878"/>
            <a:ext cx="1166216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Animals as Food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ancient Greece, only animals sacrificed to the gods could be eaten after a portion of the animal </a:t>
            </a:r>
          </a:p>
          <a:p>
            <a:r>
              <a:rPr lang="en-US" dirty="0"/>
              <a:t>was given to a particular deity or deities. The everyday staple foods of the ordinary Greek were mainly </a:t>
            </a:r>
          </a:p>
          <a:p>
            <a:r>
              <a:rPr lang="en-US" dirty="0"/>
              <a:t>plant based. However, some Greeks objected to the eating of meat at all. Greek biographer and </a:t>
            </a:r>
          </a:p>
          <a:p>
            <a:r>
              <a:rPr lang="en-US" dirty="0"/>
              <a:t>essayist Plutarch’s (46-120 CE) philosophical dialogue “On the Eating of Flesh” in a series of essays </a:t>
            </a:r>
          </a:p>
          <a:p>
            <a:r>
              <a:rPr lang="en-US" dirty="0"/>
              <a:t>entitled </a:t>
            </a:r>
            <a:r>
              <a:rPr lang="en-US" i="1" dirty="0"/>
              <a:t>Moralia</a:t>
            </a:r>
            <a:r>
              <a:rPr lang="en-US" dirty="0"/>
              <a:t> makes a strong case for vegetarianism.</a:t>
            </a:r>
          </a:p>
          <a:p>
            <a:endParaRPr lang="en-US" b="1" dirty="0"/>
          </a:p>
          <a:p>
            <a:r>
              <a:rPr lang="en-US" b="1" dirty="0"/>
              <a:t>Greek essayist Plutarch’s (46-120 CE) case for vegetarianism: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Can you really ask what reason Pythagoras had for abstaining from flesh? For my part I rather </a:t>
            </a:r>
          </a:p>
          <a:p>
            <a:r>
              <a:rPr lang="en-US" i="1" dirty="0"/>
              <a:t>wonder both by what accident and in what state of soul or mind the first man who did so, touched </a:t>
            </a:r>
          </a:p>
          <a:p>
            <a:r>
              <a:rPr lang="en-US" i="1" dirty="0"/>
              <a:t>his mouth to gore and brought his lips to the flesh of a dead creature, he who set forth tables of dead, </a:t>
            </a:r>
          </a:p>
          <a:p>
            <a:r>
              <a:rPr lang="en-US" i="1" dirty="0"/>
              <a:t>stale bodies and ventured to call food and nourishment the parts that had a little before bellowed </a:t>
            </a:r>
          </a:p>
          <a:p>
            <a:r>
              <a:rPr lang="en-US" i="1" dirty="0"/>
              <a:t>and cried, moved and lived. How could his eyes endure the slaughter when throats were slit and </a:t>
            </a:r>
          </a:p>
          <a:p>
            <a:r>
              <a:rPr lang="en-US" i="1" dirty="0"/>
              <a:t>hides flayed and limbs torn from limb? How could his nose endure the stench?</a:t>
            </a:r>
            <a:r>
              <a:rPr lang="en-US" dirty="0"/>
              <a:t>” (993a-b).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7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FD07B-207C-D9C2-AA94-53C79C9DC911}"/>
              </a:ext>
            </a:extLst>
          </p:cNvPr>
          <p:cNvSpPr txBox="1"/>
          <p:nvPr/>
        </p:nvSpPr>
        <p:spPr>
          <a:xfrm>
            <a:off x="270588" y="317241"/>
            <a:ext cx="118946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When we had tasted and eaten acorns we danced for joy around some oak, calling it “life-giving” </a:t>
            </a:r>
          </a:p>
          <a:p>
            <a:r>
              <a:rPr lang="en-US" i="1" dirty="0"/>
              <a:t>and “mother” and “nurse.” “…Why slander the earth by implying that she cannot support you?” </a:t>
            </a:r>
            <a:r>
              <a:rPr lang="en-US" dirty="0"/>
              <a:t>(994f).</a:t>
            </a:r>
          </a:p>
          <a:p>
            <a:endParaRPr lang="en-US" i="1" dirty="0"/>
          </a:p>
          <a:p>
            <a:r>
              <a:rPr lang="en-US" i="1" dirty="0"/>
              <a:t>“Are you not ashamed to mingle domestic crops with blood and gore? You call serpents and panthers </a:t>
            </a:r>
          </a:p>
          <a:p>
            <a:r>
              <a:rPr lang="en-US" i="1" dirty="0"/>
              <a:t>and lions savage, but you yourselves, by your own foul slaughters, leave them no room to outdo you in </a:t>
            </a:r>
          </a:p>
          <a:p>
            <a:r>
              <a:rPr lang="en-US" i="1" dirty="0"/>
              <a:t>cruelty; for their slaughter is their living, yours is a mere appetizer” </a:t>
            </a:r>
            <a:r>
              <a:rPr lang="en-US" dirty="0"/>
              <a:t>(994a-b).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But nothing abashed us, not the flower-like tinting of the flesh, not the persuasiveness of the harmonious </a:t>
            </a:r>
          </a:p>
          <a:p>
            <a:r>
              <a:rPr lang="en-US" i="1" dirty="0"/>
              <a:t>voice, not the cleanliness of their habits or the unusual intelligence that may be found in the poor </a:t>
            </a:r>
          </a:p>
          <a:p>
            <a:r>
              <a:rPr lang="en-US" i="1" dirty="0"/>
              <a:t>wretches. No, for the sake of a little flesh we deprive them of sun, of light, of the duration of life to which </a:t>
            </a:r>
          </a:p>
          <a:p>
            <a:r>
              <a:rPr lang="en-US" i="1" dirty="0"/>
              <a:t>they are entitled by birth and being. Then we go on to assume that when they utter cries and squeaks </a:t>
            </a:r>
          </a:p>
          <a:p>
            <a:r>
              <a:rPr lang="en-US" i="1" dirty="0"/>
              <a:t>their speech is inarticulate, that they do not, begging for mercy, entreating, seeking justice…”  </a:t>
            </a:r>
            <a:r>
              <a:rPr lang="en-US" dirty="0"/>
              <a:t>(994e).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4E330-6A7C-B9EA-130F-67019DA2FC69}"/>
              </a:ext>
            </a:extLst>
          </p:cNvPr>
          <p:cNvSpPr txBox="1"/>
          <p:nvPr/>
        </p:nvSpPr>
        <p:spPr>
          <a:xfrm>
            <a:off x="382555" y="3918857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E0C39-08D8-CDB4-7B26-EEB4F5FD41B0}"/>
              </a:ext>
            </a:extLst>
          </p:cNvPr>
          <p:cNvSpPr txBox="1"/>
          <p:nvPr/>
        </p:nvSpPr>
        <p:spPr>
          <a:xfrm>
            <a:off x="382555" y="4841556"/>
            <a:ext cx="11471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“What a terrible thing it is to look on when the tables of the rich are spread, men who employ cooks </a:t>
            </a:r>
          </a:p>
          <a:p>
            <a:r>
              <a:rPr lang="en-US" i="1" dirty="0"/>
              <a:t>and spices to groom the dead! And it is even more terrible to look on when they are taken away, for </a:t>
            </a:r>
          </a:p>
          <a:p>
            <a:r>
              <a:rPr lang="en-US" i="1" dirty="0"/>
              <a:t>more is left than has been eaten. So the animals died for nothing!</a:t>
            </a:r>
            <a:r>
              <a:rPr lang="en-US" dirty="0"/>
              <a:t>” (994f).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94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06EB8-E262-2516-08CE-71D2AD127EAE}"/>
              </a:ext>
            </a:extLst>
          </p:cNvPr>
          <p:cNvSpPr txBox="1"/>
          <p:nvPr/>
        </p:nvSpPr>
        <p:spPr>
          <a:xfrm>
            <a:off x="354563" y="326571"/>
            <a:ext cx="1184170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“…</a:t>
            </a:r>
            <a:r>
              <a:rPr lang="en-US" i="1" dirty="0"/>
              <a:t>it is absurd for them to say that the practice of flesh-eating is based on Nature. For that man is not </a:t>
            </a:r>
          </a:p>
          <a:p>
            <a:r>
              <a:rPr lang="en-US" i="1" dirty="0"/>
              <a:t>naturally carnivorous is, in the first place, obvious from the structure of his body. A man’s frame is in no </a:t>
            </a:r>
          </a:p>
          <a:p>
            <a:r>
              <a:rPr lang="en-US" i="1" dirty="0"/>
              <a:t>way similar to those creatures that were made for flesh-eating: he has no hooked beak or sharp nails or </a:t>
            </a:r>
          </a:p>
          <a:p>
            <a:r>
              <a:rPr lang="en-US" i="1" dirty="0"/>
              <a:t>jagged teeth, no strong stomach or warmth of vital fluids able to digest and assimilate a heavy diet of </a:t>
            </a:r>
          </a:p>
          <a:p>
            <a:r>
              <a:rPr lang="en-US" i="1" dirty="0"/>
              <a:t>flesh. It is from this very fact, the evenness of our teeth, the smallness of our mouths, the softness of our </a:t>
            </a:r>
          </a:p>
          <a:p>
            <a:r>
              <a:rPr lang="en-US" i="1" dirty="0"/>
              <a:t>tongues, our possession of vital fluids too inert to digest meat that Nature disavows our eating of flesh</a:t>
            </a:r>
            <a:r>
              <a:rPr lang="en-US" dirty="0"/>
              <a:t>” </a:t>
            </a:r>
          </a:p>
          <a:p>
            <a:r>
              <a:rPr lang="en-US" dirty="0"/>
              <a:t>(994f-995a).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“If you declare that you are naturally designed for such a diet, then first kill for yourself what you want </a:t>
            </a:r>
          </a:p>
          <a:p>
            <a:r>
              <a:rPr lang="en-US" i="1" dirty="0"/>
              <a:t>to eat. Do it, however, only through your own resources …just as wolves and bears and lions themselves </a:t>
            </a:r>
          </a:p>
          <a:p>
            <a:r>
              <a:rPr lang="en-US" i="1" dirty="0"/>
              <a:t>slay what they eat, so you are to fell an ox with your fangs or a boar with your jaws or tear a lamb or </a:t>
            </a:r>
          </a:p>
          <a:p>
            <a:r>
              <a:rPr lang="en-US" i="1" dirty="0"/>
              <a:t>hare in bits. Fall upon it and eat it still living, as animals do” </a:t>
            </a:r>
            <a:r>
              <a:rPr lang="en-US" dirty="0"/>
              <a:t>(995a-b)</a:t>
            </a:r>
            <a:r>
              <a:rPr lang="en-US" i="1" dirty="0"/>
              <a:t>.  </a:t>
            </a:r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“…Even when it is lifeless and dead, however, no one eats the flesh just as it is; men boil it and roast it, </a:t>
            </a:r>
          </a:p>
          <a:p>
            <a:r>
              <a:rPr lang="en-US" i="1" dirty="0"/>
              <a:t>altering it by fire and drugs, recasting and diverting and smothering with countless condiments the taste </a:t>
            </a:r>
          </a:p>
          <a:p>
            <a:r>
              <a:rPr lang="en-US" i="1" dirty="0"/>
              <a:t>of gore so that the palate may be deceived and accept what is foreign to it” </a:t>
            </a:r>
            <a:r>
              <a:rPr lang="en-US" dirty="0"/>
              <a:t>(995b)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2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2DBE0F-B011-896D-D76E-BC03471A38C3}"/>
              </a:ext>
            </a:extLst>
          </p:cNvPr>
          <p:cNvSpPr txBox="1"/>
          <p:nvPr/>
        </p:nvSpPr>
        <p:spPr>
          <a:xfrm>
            <a:off x="26280" y="1404689"/>
            <a:ext cx="1222482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human animals went from a nomadic existence to one of settlers and farmers, they began taming and </a:t>
            </a:r>
          </a:p>
          <a:p>
            <a:r>
              <a:rPr lang="en-US" dirty="0"/>
              <a:t>using other animals for their own purposes. After their domestication, bulls, cows, horses, donkeys, pigs, </a:t>
            </a:r>
          </a:p>
          <a:p>
            <a:r>
              <a:rPr lang="en-US" dirty="0"/>
              <a:t>sheep, and goats were used to plow fields, to provide milk, transportation, and clothing. Wild boars were </a:t>
            </a:r>
          </a:p>
          <a:p>
            <a:r>
              <a:rPr lang="en-US" dirty="0"/>
              <a:t>hunted for “displays of manhood” by well-to-do young men as were various birds, deer, hares, and even </a:t>
            </a:r>
          </a:p>
          <a:p>
            <a:r>
              <a:rPr lang="en-US" dirty="0"/>
              <a:t>lizards. Some animals were made companions or pets such as sparrows, pigeons, doves, dogs, cats, </a:t>
            </a:r>
          </a:p>
          <a:p>
            <a:r>
              <a:rPr lang="en-US" dirty="0"/>
              <a:t>monkeys and even such wild animals as gazelles and cheetahs. </a:t>
            </a:r>
          </a:p>
          <a:p>
            <a:endParaRPr lang="en-US" dirty="0"/>
          </a:p>
          <a:p>
            <a:r>
              <a:rPr lang="en-US" dirty="0"/>
              <a:t>Rabbits, dogs, roosters, and doves were given as presents, also in courtship as “love gifts.” Mice and various </a:t>
            </a:r>
          </a:p>
          <a:p>
            <a:r>
              <a:rPr lang="en-US" dirty="0"/>
              <a:t>kinds of fish were eaten, but they, too could be pets and sacred to the gods. Animals including horses and </a:t>
            </a:r>
          </a:p>
          <a:p>
            <a:r>
              <a:rPr lang="en-US" dirty="0"/>
              <a:t>elephants were used in war, and as entertainment in ancient Rome where lions, tigers, elephants, giraffes, </a:t>
            </a:r>
          </a:p>
          <a:p>
            <a:r>
              <a:rPr lang="en-US" dirty="0"/>
              <a:t>bears, rhinoceroses, hippopotamuses, wild donkeys, hyenas, and ostriches were forced to fight to their </a:t>
            </a:r>
          </a:p>
          <a:p>
            <a:r>
              <a:rPr lang="en-US" dirty="0"/>
              <a:t>deaths. </a:t>
            </a:r>
          </a:p>
          <a:p>
            <a:endParaRPr lang="en-US" dirty="0"/>
          </a:p>
          <a:p>
            <a:r>
              <a:rPr lang="en-US" dirty="0"/>
              <a:t>Greek authors, including Plato, Aristotle, Plutarch, Aelian, and Porphyry, wrote about animals in </a:t>
            </a:r>
          </a:p>
          <a:p>
            <a:r>
              <a:rPr lang="en-US" dirty="0"/>
              <a:t>works on ethics, morals, and natural history. Prose and poetry writers and historians, including Homer, </a:t>
            </a:r>
          </a:p>
          <a:p>
            <a:r>
              <a:rPr lang="en-US" dirty="0"/>
              <a:t>“Aesop”, Herodotus, Lucretius, </a:t>
            </a:r>
            <a:r>
              <a:rPr lang="en-US" dirty="0" err="1"/>
              <a:t>Oppian</a:t>
            </a:r>
            <a:r>
              <a:rPr lang="en-US" dirty="0"/>
              <a:t>, Ovid, Diodorus Siculus, and Dio Cassius, used animals to tell stories </a:t>
            </a:r>
          </a:p>
          <a:p>
            <a:r>
              <a:rPr lang="en-US" dirty="0"/>
              <a:t>and to illustrate the human experience. </a:t>
            </a:r>
          </a:p>
        </p:txBody>
      </p:sp>
    </p:spTree>
    <p:extLst>
      <p:ext uri="{BB962C8B-B14F-4D97-AF65-F5344CB8AC3E}">
        <p14:creationId xmlns:p14="http://schemas.microsoft.com/office/powerpoint/2010/main" val="991899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7FA5E4-0A38-645A-96A1-AA953A6F1F62}"/>
              </a:ext>
            </a:extLst>
          </p:cNvPr>
          <p:cNvSpPr txBox="1"/>
          <p:nvPr/>
        </p:nvSpPr>
        <p:spPr>
          <a:xfrm>
            <a:off x="317241" y="335902"/>
            <a:ext cx="1171346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Another vegetarian was Pythagoras (ca. 570–495 BCE), the Greek philosopher and mathematician. </a:t>
            </a:r>
          </a:p>
          <a:p>
            <a:r>
              <a:rPr lang="en-US" dirty="0"/>
              <a:t>The Roman poet Ovid (43 BCE–17/18 CE) in his poem the </a:t>
            </a:r>
            <a:r>
              <a:rPr lang="en-US" i="1" dirty="0"/>
              <a:t>Metamorphoses</a:t>
            </a:r>
            <a:r>
              <a:rPr lang="en-US" dirty="0"/>
              <a:t> gave voice to his position on </a:t>
            </a:r>
          </a:p>
          <a:p>
            <a:r>
              <a:rPr lang="en-US" dirty="0"/>
              <a:t>meat-eating. The passion of Ovid’s narrative makes it tempting to think that it reflects also his own </a:t>
            </a:r>
          </a:p>
          <a:p>
            <a:r>
              <a:rPr lang="en-US" dirty="0"/>
              <a:t>sentiments on the subject. Moreover, the </a:t>
            </a:r>
            <a:r>
              <a:rPr lang="en-US" i="1" dirty="0"/>
              <a:t>Metamorphoses</a:t>
            </a:r>
            <a:r>
              <a:rPr lang="en-US" dirty="0"/>
              <a:t> contain many stories of humans transformed </a:t>
            </a:r>
          </a:p>
          <a:p>
            <a:r>
              <a:rPr lang="en-US" dirty="0"/>
              <a:t>into animals (and sometimes vice versa) such as Alcaeus into a deer and Callisto into a bear, often </a:t>
            </a:r>
          </a:p>
          <a:p>
            <a:r>
              <a:rPr lang="en-US" dirty="0"/>
              <a:t>exhibiting empathy with the animal.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Roman </a:t>
            </a:r>
            <a:r>
              <a:rPr lang="fr-FR" b="1" dirty="0" err="1"/>
              <a:t>poet</a:t>
            </a:r>
            <a:r>
              <a:rPr lang="fr-FR" b="1" dirty="0"/>
              <a:t> </a:t>
            </a:r>
            <a:r>
              <a:rPr lang="fr-FR" b="1" dirty="0" err="1"/>
              <a:t>Ovid</a:t>
            </a:r>
            <a:r>
              <a:rPr lang="fr-FR" b="1" dirty="0"/>
              <a:t> (43 BCE-17/18 CE) on </a:t>
            </a:r>
            <a:r>
              <a:rPr lang="fr-FR" b="1" dirty="0" err="1"/>
              <a:t>Pythagoras’s</a:t>
            </a:r>
            <a:r>
              <a:rPr lang="fr-FR" b="1" dirty="0"/>
              <a:t> </a:t>
            </a:r>
            <a:r>
              <a:rPr lang="fr-FR" b="1" dirty="0" err="1"/>
              <a:t>vegetarianism</a:t>
            </a:r>
            <a:r>
              <a:rPr lang="fr-FR" b="1" dirty="0"/>
              <a:t>: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“He [Pythagoras] was the first to decry the placing of animal food upon our tables. His lips learned </a:t>
            </a:r>
          </a:p>
          <a:p>
            <a:r>
              <a:rPr lang="en-US" i="1" dirty="0"/>
              <a:t>indeed but not believed in this, he was the first to open in such words as these:” </a:t>
            </a:r>
            <a:r>
              <a:rPr lang="en-US" dirty="0"/>
              <a:t>(15.73-75)</a:t>
            </a:r>
          </a:p>
          <a:p>
            <a:endParaRPr lang="en-US" b="1" i="1" dirty="0"/>
          </a:p>
          <a:p>
            <a:r>
              <a:rPr lang="en-US" b="1" i="1" dirty="0"/>
              <a:t> </a:t>
            </a:r>
            <a:r>
              <a:rPr lang="en-US" i="1" dirty="0"/>
              <a:t>“O mortals, do not pollute your bodies with a food so impious! You have the fruits of the earth, you </a:t>
            </a:r>
          </a:p>
          <a:p>
            <a:r>
              <a:rPr lang="en-US" i="1" dirty="0"/>
              <a:t>have apples, bending down the branches with their weight, and grapes swelling to ripeness on the </a:t>
            </a:r>
          </a:p>
          <a:p>
            <a:r>
              <a:rPr lang="en-US" i="1" dirty="0"/>
              <a:t>vines; you have also delicious herbs and vegetables…” </a:t>
            </a:r>
            <a:r>
              <a:rPr lang="en-US" dirty="0"/>
              <a:t>(15.75-78).</a:t>
            </a:r>
          </a:p>
          <a:p>
            <a:endParaRPr lang="en-US" i="1" dirty="0"/>
          </a:p>
          <a:p>
            <a:r>
              <a:rPr lang="en-US" i="1" dirty="0"/>
              <a:t>“The earth, prodigal of her wealth, supplies you her kindly sustenance and offers you food without </a:t>
            </a:r>
          </a:p>
          <a:p>
            <a:r>
              <a:rPr lang="en-US" i="1" dirty="0"/>
              <a:t>bloodshed and slaughter” </a:t>
            </a:r>
            <a:r>
              <a:rPr lang="en-US" dirty="0"/>
              <a:t>(15.81-82).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3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EDE13-DF81-883E-5902-98E95DD00EA6}"/>
              </a:ext>
            </a:extLst>
          </p:cNvPr>
          <p:cNvSpPr txBox="1"/>
          <p:nvPr/>
        </p:nvSpPr>
        <p:spPr>
          <a:xfrm>
            <a:off x="419878" y="307910"/>
            <a:ext cx="1189299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”But that pristine age, which we have named the golden age” </a:t>
            </a:r>
            <a:r>
              <a:rPr lang="en-US" dirty="0"/>
              <a:t>(15.96-97)</a:t>
            </a:r>
            <a:r>
              <a:rPr lang="en-US" i="1" dirty="0"/>
              <a:t> “…All things were free from </a:t>
            </a:r>
          </a:p>
          <a:p>
            <a:r>
              <a:rPr lang="en-US" i="1" dirty="0"/>
              <a:t>treacherous snares, fearing no guile and full of peace. But after someone, an ill exemplar, whoever he </a:t>
            </a:r>
          </a:p>
          <a:p>
            <a:r>
              <a:rPr lang="en-US" i="1" dirty="0"/>
              <a:t>was, envied the food of lions, and thrust down flesh as food into his greedy stomach, he opened the </a:t>
            </a:r>
          </a:p>
          <a:p>
            <a:r>
              <a:rPr lang="en-US" i="1" dirty="0"/>
              <a:t>way for crime” </a:t>
            </a:r>
            <a:r>
              <a:rPr lang="en-US" dirty="0"/>
              <a:t>(15.102-103).</a:t>
            </a:r>
          </a:p>
          <a:p>
            <a:endParaRPr lang="en-US" i="1" dirty="0"/>
          </a:p>
          <a:p>
            <a:r>
              <a:rPr lang="en-US" i="1" dirty="0"/>
              <a:t>“Further impiety grew out of that, and it is thought that the sow was first condemned to death as a </a:t>
            </a:r>
          </a:p>
          <a:p>
            <a:r>
              <a:rPr lang="en-US" i="1" dirty="0"/>
              <a:t>sacrificial victim because with her broad snout she had rooted up the planted seeds and cut off the </a:t>
            </a:r>
          </a:p>
          <a:p>
            <a:r>
              <a:rPr lang="en-US" i="1" dirty="0"/>
              <a:t>season’s promised crop. The goat is held fit for sacrifice at the avenging altars because he had browsed </a:t>
            </a:r>
          </a:p>
          <a:p>
            <a:r>
              <a:rPr lang="en-US" i="1" dirty="0"/>
              <a:t>the grape-vines” </a:t>
            </a:r>
            <a:r>
              <a:rPr lang="en-US" dirty="0"/>
              <a:t>(15.111-115).</a:t>
            </a:r>
            <a:r>
              <a:rPr lang="en-US" i="1" dirty="0"/>
              <a:t> </a:t>
            </a:r>
          </a:p>
          <a:p>
            <a:endParaRPr lang="en-US" i="1" dirty="0"/>
          </a:p>
          <a:p>
            <a:r>
              <a:rPr lang="en-US" i="1" dirty="0"/>
              <a:t>“…But, ye sheep, what did you ever do to merit death, a peaceful flock…that bring us sweet milk to </a:t>
            </a:r>
          </a:p>
          <a:p>
            <a:r>
              <a:rPr lang="en-US" i="1" dirty="0"/>
              <a:t>drink in your full udders, who give us your wool for soft clothing, and who help more by your life than </a:t>
            </a:r>
          </a:p>
          <a:p>
            <a:r>
              <a:rPr lang="en-US" i="1" dirty="0"/>
              <a:t>by your death? What have the oxen done, those faithful, guileless beasts, harmless and simple, born to </a:t>
            </a:r>
          </a:p>
          <a:p>
            <a:r>
              <a:rPr lang="en-US" i="1" dirty="0"/>
              <a:t>a life of toil?” </a:t>
            </a:r>
            <a:r>
              <a:rPr lang="en-US" dirty="0"/>
              <a:t>(15.116-121).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62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D5892-B66A-CF9C-D8AE-E9EA0F07CA9F}"/>
              </a:ext>
            </a:extLst>
          </p:cNvPr>
          <p:cNvSpPr txBox="1"/>
          <p:nvPr/>
        </p:nvSpPr>
        <p:spPr>
          <a:xfrm>
            <a:off x="840509" y="720436"/>
            <a:ext cx="113030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“Nor is it enough that we commit such infamy: they made the gods themselves partners of their </a:t>
            </a:r>
          </a:p>
          <a:p>
            <a:r>
              <a:rPr lang="en-US" i="1" dirty="0"/>
              <a:t>crime and they affected to believe that the heavenly ones took pleasure in the blood of the toiling </a:t>
            </a:r>
          </a:p>
          <a:p>
            <a:r>
              <a:rPr lang="en-US" i="1" dirty="0"/>
              <a:t>bullock! A victim without blemish and of perfect form (for beauty proves his bane), marked off with </a:t>
            </a:r>
          </a:p>
          <a:p>
            <a:r>
              <a:rPr lang="en-US" i="1" dirty="0"/>
              <a:t>fillets and with gilded horns, is set before the altar, hears the priest’s prayer, not knowing what it </a:t>
            </a:r>
          </a:p>
          <a:p>
            <a:r>
              <a:rPr lang="en-US" i="1" dirty="0"/>
              <a:t>means, watches the barley-meal sprinkled between his horns, barley which he himself labored to </a:t>
            </a:r>
          </a:p>
          <a:p>
            <a:r>
              <a:rPr lang="en-US" i="1" dirty="0"/>
              <a:t>produce, and then, smitten to his death, he stains with his blood the knife which he has perchance </a:t>
            </a:r>
          </a:p>
          <a:p>
            <a:r>
              <a:rPr lang="en-US" i="1" dirty="0"/>
              <a:t>already seen reflected in the clear pool. Straightway they tear his entrails from his living breast, </a:t>
            </a:r>
          </a:p>
          <a:p>
            <a:r>
              <a:rPr lang="en-US" i="1" dirty="0"/>
              <a:t>view them with care, and seek to find revealed in them the purposes of heaven” </a:t>
            </a:r>
            <a:r>
              <a:rPr lang="en-US" dirty="0"/>
              <a:t>(15.127-137). 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…when you take the flesh of slaughtered cattle in your mouths, know and realize that you are </a:t>
            </a:r>
          </a:p>
          <a:p>
            <a:r>
              <a:rPr lang="en-US" i="1" dirty="0"/>
              <a:t>devouring your own fellow-laborers” </a:t>
            </a:r>
            <a:r>
              <a:rPr lang="en-US" dirty="0"/>
              <a:t>(15.141-142).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286509-DB30-7CBF-25AC-B9245DE3AECE}"/>
              </a:ext>
            </a:extLst>
          </p:cNvPr>
          <p:cNvSpPr txBox="1"/>
          <p:nvPr/>
        </p:nvSpPr>
        <p:spPr>
          <a:xfrm>
            <a:off x="289249" y="363894"/>
            <a:ext cx="119651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The Greek Neo-Platonic philosopher Porphyry (ca. 234-305 CE) on veganism: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If…someone should…think it is unjust to destroy brutes, such a one should neither use milk, nor wool, nor </a:t>
            </a:r>
          </a:p>
          <a:p>
            <a:r>
              <a:rPr lang="en-US" i="1" dirty="0"/>
              <a:t>sheep, nor honey. For, as you injure a man by taking from him his garments, thus, also, you injure a sheep </a:t>
            </a:r>
          </a:p>
          <a:p>
            <a:r>
              <a:rPr lang="en-US" i="1" dirty="0"/>
              <a:t>by shearing it. For the wool which you take from it is its vestment. Milk, likewise, was not produced for you, </a:t>
            </a:r>
          </a:p>
          <a:p>
            <a:r>
              <a:rPr lang="en-US" i="1" dirty="0"/>
              <a:t>but for the young of the animal that has it. The bee also collects honey as food for itself; which you, by </a:t>
            </a:r>
          </a:p>
          <a:p>
            <a:r>
              <a:rPr lang="en-US" i="1" dirty="0"/>
              <a:t>taking away, administer for your own pleasure</a:t>
            </a:r>
            <a:r>
              <a:rPr lang="en-US" dirty="0"/>
              <a:t>” (Porphyry, </a:t>
            </a:r>
            <a:r>
              <a:rPr lang="en-US" i="1" dirty="0"/>
              <a:t>On Abstinence</a:t>
            </a:r>
            <a:r>
              <a:rPr lang="en-US" dirty="0"/>
              <a:t> 1.21).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F19AB-C232-5F83-ADA2-7F15FCC9A22B}"/>
              </a:ext>
            </a:extLst>
          </p:cNvPr>
          <p:cNvSpPr txBox="1"/>
          <p:nvPr/>
        </p:nvSpPr>
        <p:spPr>
          <a:xfrm>
            <a:off x="379379" y="2672218"/>
            <a:ext cx="114746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Animals as Companions/Pets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Companion animals or pets were popular also in antiquity, especially dogs and cats, but among the </a:t>
            </a:r>
          </a:p>
          <a:p>
            <a:r>
              <a:rPr lang="en-US" dirty="0"/>
              <a:t>Egyptians also baboons, various kinds of monkeys, fish, gazelles, birds, lions, mongoose, hippos, etc., </a:t>
            </a:r>
          </a:p>
          <a:p>
            <a:r>
              <a:rPr lang="en-US" dirty="0"/>
              <a:t>and among the Greeks and Romans, apart from cats and dogs also rabbits, snakes, doves, herons, </a:t>
            </a:r>
          </a:p>
          <a:p>
            <a:r>
              <a:rPr lang="en-US" dirty="0"/>
              <a:t>cranes, chickens, ducks, geese, magpies, quails, peacocks, pigeons, parrots, nightingales, and other </a:t>
            </a:r>
          </a:p>
          <a:p>
            <a:r>
              <a:rPr lang="en-US" dirty="0"/>
              <a:t>birds, and, among wealthy Romans, possibly even deer, cheetahs, leopards, and lions.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14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48654-E6E4-398D-39C4-39DEC22E9288}"/>
              </a:ext>
            </a:extLst>
          </p:cNvPr>
          <p:cNvSpPr txBox="1"/>
          <p:nvPr/>
        </p:nvSpPr>
        <p:spPr>
          <a:xfrm>
            <a:off x="410547" y="373224"/>
            <a:ext cx="12000401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Dogs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Probably the most famous dog in ancient Greece was Argus, the loyal and faithful dog that recognizes </a:t>
            </a:r>
          </a:p>
          <a:p>
            <a:r>
              <a:rPr lang="en-US" dirty="0"/>
              <a:t>his disguised guardian, the long-lost Greek hero from the Trojan War, Odysseus, in the Homeric epic the </a:t>
            </a:r>
          </a:p>
          <a:p>
            <a:r>
              <a:rPr lang="en-US" i="1" dirty="0"/>
              <a:t>Odyssey </a:t>
            </a:r>
            <a:r>
              <a:rPr lang="en-US" dirty="0"/>
              <a:t>(8</a:t>
            </a:r>
            <a:r>
              <a:rPr lang="en-US" baseline="30000" dirty="0"/>
              <a:t>th</a:t>
            </a:r>
            <a:r>
              <a:rPr lang="en-US" dirty="0"/>
              <a:t> century BCE) whereupon he dies. Knowing that his guardian was alive and well after being </a:t>
            </a:r>
          </a:p>
          <a:p>
            <a:r>
              <a:rPr lang="en-US" dirty="0"/>
              <a:t>gone for some twenty years allowed the ailing and aged dog Argus to finally give up the ghost.</a:t>
            </a:r>
          </a:p>
          <a:p>
            <a:endParaRPr lang="en-US" b="1" dirty="0"/>
          </a:p>
          <a:p>
            <a:r>
              <a:rPr lang="en-US" b="1" dirty="0"/>
              <a:t>Legendary Greek poet Homer (8</a:t>
            </a:r>
            <a:r>
              <a:rPr lang="en-US" b="1" baseline="30000" dirty="0"/>
              <a:t>th</a:t>
            </a:r>
            <a:r>
              <a:rPr lang="en-US" b="1" dirty="0"/>
              <a:t> century BCE) tells the story about the dog Argus: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There lay the dog Argus, full of dog ticks. But now, when he became aware that Odysseus was near, </a:t>
            </a:r>
          </a:p>
          <a:p>
            <a:r>
              <a:rPr lang="en-US" i="1" dirty="0"/>
              <a:t>he wagged his tail and dropped both ears, but nearer to his master he had no longer strength to move. </a:t>
            </a:r>
          </a:p>
          <a:p>
            <a:r>
              <a:rPr lang="en-US" i="1" dirty="0"/>
              <a:t>Then Odysseus looked aside and wiped away a tear, easily hiding from Eumaeus what he did; and </a:t>
            </a:r>
          </a:p>
          <a:p>
            <a:r>
              <a:rPr lang="en-US" i="1" dirty="0"/>
              <a:t>immediately he questioned him, and said: Eumaeus, truly it is strange that this dog lies here in the dung. </a:t>
            </a:r>
          </a:p>
          <a:p>
            <a:r>
              <a:rPr lang="en-US" i="1" dirty="0"/>
              <a:t>He is fine of form, but I do not clearly know whether he had speed of foot to match this beauty or </a:t>
            </a:r>
          </a:p>
          <a:p>
            <a:r>
              <a:rPr lang="en-US" i="1" dirty="0"/>
              <a:t>whether he is merely as table dogs are, which their masters keep for show” </a:t>
            </a:r>
            <a:r>
              <a:rPr lang="en-US" dirty="0"/>
              <a:t>(Homer, </a:t>
            </a:r>
            <a:r>
              <a:rPr lang="en-US" i="1" dirty="0"/>
              <a:t>Odyssey</a:t>
            </a:r>
            <a:r>
              <a:rPr lang="en-US" dirty="0"/>
              <a:t> 17. 290-327).</a:t>
            </a:r>
          </a:p>
          <a:p>
            <a:endParaRPr lang="en-US" i="1" dirty="0"/>
          </a:p>
          <a:p>
            <a:r>
              <a:rPr lang="en-US" i="1" dirty="0"/>
              <a:t>“To him then, swineherd Eumaeus, did you make answer and say: “Yes, truly this is the dog of a man </a:t>
            </a:r>
          </a:p>
          <a:p>
            <a:r>
              <a:rPr lang="en-US" i="1" dirty="0"/>
              <a:t>who has died in a far land. If he were but in form and action such as he was when Odysseus left him </a:t>
            </a:r>
          </a:p>
          <a:p>
            <a:r>
              <a:rPr lang="en-US" i="1" dirty="0"/>
              <a:t>and went to Troy, you would soon be amazed at seeing his speed and his strength…” </a:t>
            </a:r>
          </a:p>
          <a:p>
            <a:r>
              <a:rPr lang="en-US" dirty="0"/>
              <a:t>(Homer, </a:t>
            </a:r>
            <a:r>
              <a:rPr lang="en-US" i="1" dirty="0"/>
              <a:t>Odyssey</a:t>
            </a:r>
            <a:r>
              <a:rPr lang="en-US" dirty="0"/>
              <a:t> 17. 290-327).</a:t>
            </a:r>
          </a:p>
          <a:p>
            <a:endParaRPr lang="en-US" i="1" dirty="0"/>
          </a:p>
          <a:p>
            <a:r>
              <a:rPr lang="en-US" i="1" dirty="0"/>
              <a:t>“…But as for Argus, the fate of black death seized him once he had seen Odysseus in the twentieth year</a:t>
            </a:r>
            <a:r>
              <a:rPr lang="en-US" dirty="0"/>
              <a:t>” </a:t>
            </a:r>
          </a:p>
          <a:p>
            <a:r>
              <a:rPr lang="en-US" dirty="0"/>
              <a:t>(Homer, </a:t>
            </a:r>
            <a:r>
              <a:rPr lang="en-US" i="1" dirty="0"/>
              <a:t>Odyssey</a:t>
            </a:r>
            <a:r>
              <a:rPr lang="en-US" dirty="0"/>
              <a:t> 17. 326-27).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5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in&#10;&#10;AI-generated content may be incorrect.">
            <a:extLst>
              <a:ext uri="{FF2B5EF4-FFF2-40B4-BE49-F238E27FC236}">
                <a16:creationId xmlns:a16="http://schemas.microsoft.com/office/drawing/2014/main" id="{42D52C8A-34B5-E572-725C-6B6E8E3CF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05" y="224135"/>
            <a:ext cx="1820195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79FE0-4A3E-6F50-AA62-30B2641F487C}"/>
              </a:ext>
            </a:extLst>
          </p:cNvPr>
          <p:cNvSpPr txBox="1"/>
          <p:nvPr/>
        </p:nvSpPr>
        <p:spPr>
          <a:xfrm>
            <a:off x="383458" y="2251587"/>
            <a:ext cx="1093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dog Argus on a silver denarius, 82 BCE. This image of a young and energetic Argus does not </a:t>
            </a:r>
          </a:p>
          <a:p>
            <a:r>
              <a:rPr lang="en-US" i="1" dirty="0"/>
              <a:t>correspond well with the portrait of the old and sick dog from the Odyssey.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stone sculpture of a cat&#10;&#10;AI-generated content may be incorrect.">
            <a:extLst>
              <a:ext uri="{FF2B5EF4-FFF2-40B4-BE49-F238E27FC236}">
                <a16:creationId xmlns:a16="http://schemas.microsoft.com/office/drawing/2014/main" id="{D5355B1E-E8E4-3C02-2F45-5A77516C3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81" y="4399300"/>
            <a:ext cx="1721769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B5868D-0C0E-826E-900E-5233513A2C1D}"/>
              </a:ext>
            </a:extLst>
          </p:cNvPr>
          <p:cNvSpPr txBox="1"/>
          <p:nvPr/>
        </p:nvSpPr>
        <p:spPr>
          <a:xfrm>
            <a:off x="531845" y="3060441"/>
            <a:ext cx="110097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Pet burials with tomb stones were not uncommon, especially in Rome where, for example, a </a:t>
            </a:r>
          </a:p>
          <a:p>
            <a:r>
              <a:rPr lang="en-US" dirty="0"/>
              <a:t>tombstone with a sculpted dog holds an epitaph to a dog named Helena, dated to 150-200 CE, </a:t>
            </a:r>
          </a:p>
          <a:p>
            <a:r>
              <a:rPr lang="en-US" dirty="0"/>
              <a:t>now at the Getty Villa in Los Angeles. The Latin inscription reads: “To Helena, foster daughter, </a:t>
            </a:r>
          </a:p>
          <a:p>
            <a:r>
              <a:rPr lang="en-US" dirty="0"/>
              <a:t>incomparable and trustworthy soul.”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0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FBC15-12A9-1A49-43CD-85FF0BEFB175}"/>
              </a:ext>
            </a:extLst>
          </p:cNvPr>
          <p:cNvSpPr txBox="1"/>
          <p:nvPr/>
        </p:nvSpPr>
        <p:spPr>
          <a:xfrm>
            <a:off x="513184" y="242596"/>
            <a:ext cx="113624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read that an Athenian named </a:t>
            </a:r>
            <a:r>
              <a:rPr lang="en-US" dirty="0" err="1"/>
              <a:t>Poliarch</a:t>
            </a:r>
            <a:r>
              <a:rPr lang="en-US" dirty="0"/>
              <a:t> was so attached to his pets that if a pet dog or rooster </a:t>
            </a:r>
          </a:p>
          <a:p>
            <a:r>
              <a:rPr lang="en-US" dirty="0"/>
              <a:t>died, he held public funerals to which his friends were invited, and he had inscribed tombstones </a:t>
            </a:r>
          </a:p>
          <a:p>
            <a:r>
              <a:rPr lang="en-US" dirty="0"/>
              <a:t>erected to them.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They say that </a:t>
            </a:r>
            <a:r>
              <a:rPr lang="en-US" i="1" dirty="0" err="1"/>
              <a:t>Poliarchus</a:t>
            </a:r>
            <a:r>
              <a:rPr lang="en-US" i="1" dirty="0"/>
              <a:t> the Athenian arrived at so great a height of Luxury, that he caused those </a:t>
            </a:r>
          </a:p>
          <a:p>
            <a:r>
              <a:rPr lang="en-US" i="1" dirty="0"/>
              <a:t>dogs and cocks which he had loved, being dead, to be carried out solemnly, and invited friends to </a:t>
            </a:r>
          </a:p>
          <a:p>
            <a:r>
              <a:rPr lang="en-US" i="1" dirty="0"/>
              <a:t>their Funerals, and buried them splendidly, erecting Columns over them, on which were engraved </a:t>
            </a:r>
          </a:p>
          <a:p>
            <a:r>
              <a:rPr lang="en-US" i="1" dirty="0"/>
              <a:t>Epitaphs”</a:t>
            </a:r>
            <a:r>
              <a:rPr lang="en-US" dirty="0"/>
              <a:t> (Aelian, </a:t>
            </a:r>
            <a:r>
              <a:rPr lang="en-US" i="1" dirty="0"/>
              <a:t>Various Histories</a:t>
            </a:r>
            <a:r>
              <a:rPr lang="en-US" dirty="0"/>
              <a:t> 8.4).</a:t>
            </a:r>
          </a:p>
          <a:p>
            <a:endParaRPr lang="en-US" dirty="0"/>
          </a:p>
        </p:txBody>
      </p:sp>
      <p:pic>
        <p:nvPicPr>
          <p:cNvPr id="4" name="Picture 3" descr="A black dog on a stone floor&#10;&#10;AI-generated content may be incorrect.">
            <a:extLst>
              <a:ext uri="{FF2B5EF4-FFF2-40B4-BE49-F238E27FC236}">
                <a16:creationId xmlns:a16="http://schemas.microsoft.com/office/drawing/2014/main" id="{15415CDF-448A-A955-E398-2171579E8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45" y="3429000"/>
            <a:ext cx="2597709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BD592E-F317-D539-484B-37F3FB698777}"/>
              </a:ext>
            </a:extLst>
          </p:cNvPr>
          <p:cNvSpPr txBox="1"/>
          <p:nvPr/>
        </p:nvSpPr>
        <p:spPr>
          <a:xfrm>
            <a:off x="513184" y="3753083"/>
            <a:ext cx="115355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Just like today’s homeowners, the ancients also used dogs for protection. This mosaic from Pompeii </a:t>
            </a:r>
          </a:p>
          <a:p>
            <a:r>
              <a:rPr lang="en-US" i="1" dirty="0"/>
              <a:t>depicts a chained guard dog with the inscription Cave Canem (Be aware of the dog), terminus ante </a:t>
            </a:r>
          </a:p>
          <a:p>
            <a:r>
              <a:rPr lang="en-US" i="1" dirty="0"/>
              <a:t>quem 79 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8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ulpture of two animals&#10;&#10;AI-generated content may be incorrect.">
            <a:extLst>
              <a:ext uri="{FF2B5EF4-FFF2-40B4-BE49-F238E27FC236}">
                <a16:creationId xmlns:a16="http://schemas.microsoft.com/office/drawing/2014/main" id="{E60A1D6F-1DA8-E626-999A-759E8A4E6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07" y="146858"/>
            <a:ext cx="2342297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D5484-930F-B171-7EF4-BF39BCF4A573}"/>
              </a:ext>
            </a:extLst>
          </p:cNvPr>
          <p:cNvSpPr txBox="1"/>
          <p:nvPr/>
        </p:nvSpPr>
        <p:spPr>
          <a:xfrm>
            <a:off x="524984" y="1809135"/>
            <a:ext cx="114938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Probably the saddest but also most famous image of a dog from antiquity is the guard dog who </a:t>
            </a:r>
          </a:p>
          <a:p>
            <a:r>
              <a:rPr lang="en-US" i="1" dirty="0"/>
              <a:t>because it was chained could not escape the ashes of the volcanic eruption of Vesuvius that buried </a:t>
            </a:r>
          </a:p>
          <a:p>
            <a:r>
              <a:rPr lang="en-US" i="1" dirty="0"/>
              <a:t>the town of Pompeii in 79 CE and so died in agony.</a:t>
            </a:r>
          </a:p>
          <a:p>
            <a:endParaRPr lang="en-US" dirty="0"/>
          </a:p>
          <a:p>
            <a:r>
              <a:rPr lang="en-US" b="1" dirty="0"/>
              <a:t>Cats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Cats are generally believed to have been domesticated in ancient Egypt some 4,000 years ago; </a:t>
            </a:r>
          </a:p>
          <a:p>
            <a:r>
              <a:rPr lang="en-US" dirty="0"/>
              <a:t>however, evidence suggests that the cat may have been part of the household in the Near East </a:t>
            </a:r>
          </a:p>
          <a:p>
            <a:r>
              <a:rPr lang="en-US" dirty="0"/>
              <a:t>already some 14,000 years ago along with sheep, goats, and dogs.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1474B-4B80-9E98-5E04-E3871C9E3B8A}"/>
              </a:ext>
            </a:extLst>
          </p:cNvPr>
          <p:cNvSpPr txBox="1"/>
          <p:nvPr/>
        </p:nvSpPr>
        <p:spPr>
          <a:xfrm>
            <a:off x="634482" y="4581331"/>
            <a:ext cx="11601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Cats and lions were sacred in ancient Egypt. There was even a cat goddess, Bastet. They were used </a:t>
            </a:r>
          </a:p>
          <a:p>
            <a:r>
              <a:rPr lang="en-US" dirty="0"/>
              <a:t>both as pets and mousers. Many cat owners had their cats mummified to accompany them in death, </a:t>
            </a:r>
          </a:p>
          <a:p>
            <a:r>
              <a:rPr lang="en-US" dirty="0"/>
              <a:t>although mummified cats and cat figurines were mostly given as offerings to the immensely popular </a:t>
            </a:r>
          </a:p>
          <a:p>
            <a:r>
              <a:rPr lang="en-US" dirty="0"/>
              <a:t>cat goddess at her temple in Bubastis (Tell Basta), where amulets and votive figurines of the goddess </a:t>
            </a:r>
          </a:p>
          <a:p>
            <a:r>
              <a:rPr lang="en-US" dirty="0"/>
              <a:t>were mass produced and festivals with wine, song and dance in her honor were held.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54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cat&#10;&#10;AI-generated content may be incorrect.">
            <a:extLst>
              <a:ext uri="{FF2B5EF4-FFF2-40B4-BE49-F238E27FC236}">
                <a16:creationId xmlns:a16="http://schemas.microsoft.com/office/drawing/2014/main" id="{ED82B878-0392-3EE9-8343-2EC19817E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07" y="162969"/>
            <a:ext cx="1585686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C11BF7-6ED2-3A92-2282-1847EF813DB1}"/>
              </a:ext>
            </a:extLst>
          </p:cNvPr>
          <p:cNvSpPr txBox="1"/>
          <p:nvPr/>
        </p:nvSpPr>
        <p:spPr>
          <a:xfrm>
            <a:off x="345233" y="1752021"/>
            <a:ext cx="10990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The so called Gayer-Anderson Cat (the cat goddess Bastet) from Ancient Egypt, Late Period ca. </a:t>
            </a:r>
          </a:p>
          <a:p>
            <a:r>
              <a:rPr lang="en-US" i="1" dirty="0"/>
              <a:t>664-332 BCE. Made of bronze with gold ornaments. British Museum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group of statues of women&#10;&#10;AI-generated content may be incorrect.">
            <a:extLst>
              <a:ext uri="{FF2B5EF4-FFF2-40B4-BE49-F238E27FC236}">
                <a16:creationId xmlns:a16="http://schemas.microsoft.com/office/drawing/2014/main" id="{B28D934C-2966-87AE-2116-E07AB9D1F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21" y="3062318"/>
            <a:ext cx="2312131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1B86A-47AD-6751-821D-084D5D960A1A}"/>
              </a:ext>
            </a:extLst>
          </p:cNvPr>
          <p:cNvSpPr txBox="1"/>
          <p:nvPr/>
        </p:nvSpPr>
        <p:spPr>
          <a:xfrm>
            <a:off x="345233" y="4581331"/>
            <a:ext cx="8561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r>
              <a:rPr lang="en-US" i="1" dirty="0"/>
              <a:t>The lion goddess Sekhmet, ca. 1390-1352 BCE. Metropolitan Museum of Art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14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cat on a block&#10;&#10;AI-generated content may be incorrect.">
            <a:extLst>
              <a:ext uri="{FF2B5EF4-FFF2-40B4-BE49-F238E27FC236}">
                <a16:creationId xmlns:a16="http://schemas.microsoft.com/office/drawing/2014/main" id="{A33CD33B-C016-D8E3-ED70-9441F4766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07" y="187766"/>
            <a:ext cx="146641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DF41E-3EA4-D387-8593-EEB4C37CD21B}"/>
              </a:ext>
            </a:extLst>
          </p:cNvPr>
          <p:cNvSpPr txBox="1"/>
          <p:nvPr/>
        </p:nvSpPr>
        <p:spPr>
          <a:xfrm>
            <a:off x="446928" y="2425959"/>
            <a:ext cx="115691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Egyptian cat goddess Bastet, ca. 664-30 BCE. Made of leaded bronze. Metropolitan Museum of Art.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Greek historian Herodotus (ca. 484-425 BCE) on the festival of the cat goddess: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“…when they have reached Bubastis, they make a festival with great sacrifices, and more wine is </a:t>
            </a:r>
          </a:p>
          <a:p>
            <a:r>
              <a:rPr lang="en-US" i="1" dirty="0"/>
              <a:t>drunk at this feast than in the whole year beside. Men and women (but not children) are wont to </a:t>
            </a:r>
          </a:p>
          <a:p>
            <a:r>
              <a:rPr lang="en-US" i="1" dirty="0"/>
              <a:t>assemble there to the number of seven hundred thousand, as the people of the place say</a:t>
            </a:r>
            <a:r>
              <a:rPr lang="en-US" dirty="0"/>
              <a:t>” </a:t>
            </a:r>
          </a:p>
          <a:p>
            <a:r>
              <a:rPr lang="en-US" dirty="0"/>
              <a:t>(Herodotus 2.60).</a:t>
            </a:r>
          </a:p>
          <a:p>
            <a:endParaRPr lang="en-US" dirty="0"/>
          </a:p>
          <a:p>
            <a:r>
              <a:rPr lang="en-US" dirty="0"/>
              <a:t>The ancient Egyptians believed in life after death. Literally, thousands of cat mummies have been </a:t>
            </a:r>
          </a:p>
          <a:p>
            <a:r>
              <a:rPr lang="en-US" dirty="0"/>
              <a:t>excavated in Egypt. However, many also felt bad about killing cats for mummification so many of the </a:t>
            </a:r>
          </a:p>
          <a:p>
            <a:r>
              <a:rPr lang="en-US" dirty="0"/>
              <a:t>many cat mummies found in Egyptian tombs and temples are actually fake. In fact, the penalty for </a:t>
            </a:r>
          </a:p>
          <a:p>
            <a:r>
              <a:rPr lang="en-US" dirty="0"/>
              <a:t>killing a cat in Egypt, even by accident, was death. The export of cats from Egypt was so strictly </a:t>
            </a:r>
          </a:p>
          <a:p>
            <a:r>
              <a:rPr lang="en-US" dirty="0"/>
              <a:t>prohibited that government agents were dispatched to other lands to find and return cats which </a:t>
            </a:r>
          </a:p>
          <a:p>
            <a:r>
              <a:rPr lang="en-US" dirty="0"/>
              <a:t>had been smuggled out. This speaks to the extraordinary high regard for cats in ancient Egypt.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4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209FBFF-06A0-D865-BEDC-3C77E4C6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72214"/>
            <a:ext cx="1156489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of the earliest animals to be domesticated in the Near East was the goat, judging from evidence from Neolithic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(later Stone Age) Jericho ca. 7000-6000 BCE. Neolithic farmers began to herd wild goats for milk and wool.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Their browsing was also useful to clear away brush for planting and to prevent fires. Their dung was used as fuel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 material.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628280-DAAA-12AD-0754-07196A2AA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782" y="1686582"/>
            <a:ext cx="588685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74F76-5433-1E20-34B7-CAC3A3A6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A statue of a ram with horns&#10;&#10;AI-generated content may be incorrect.">
            <a:extLst>
              <a:ext uri="{FF2B5EF4-FFF2-40B4-BE49-F238E27FC236}">
                <a16:creationId xmlns:a16="http://schemas.microsoft.com/office/drawing/2014/main" id="{C39B6D73-058A-87D2-41F3-690B2E9BB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96" y="2466975"/>
            <a:ext cx="1920240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3B7F9-4C4F-E880-3E36-8A7314ABE23B}"/>
              </a:ext>
            </a:extLst>
          </p:cNvPr>
          <p:cNvSpPr txBox="1"/>
          <p:nvPr/>
        </p:nvSpPr>
        <p:spPr>
          <a:xfrm>
            <a:off x="489527" y="5089236"/>
            <a:ext cx="11356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famous “Billy Goat in a Thicket” from Sumer, Near East, ca. 2600 BCE. Made from gold leaves and lapis lazuli. </a:t>
            </a:r>
          </a:p>
          <a:p>
            <a:r>
              <a:rPr lang="en-US" altLang="en-US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British Museum.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19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66422-DE11-5757-2A4C-DB686525C673}"/>
              </a:ext>
            </a:extLst>
          </p:cNvPr>
          <p:cNvSpPr txBox="1"/>
          <p:nvPr/>
        </p:nvSpPr>
        <p:spPr>
          <a:xfrm>
            <a:off x="522514" y="289249"/>
            <a:ext cx="116333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Diodorus Siculus on embalming cats: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“When one of these animals dies, they wrap it in fine linen and then, wailing and beating their breasts, </a:t>
            </a:r>
          </a:p>
          <a:p>
            <a:r>
              <a:rPr lang="en-US" i="1" dirty="0"/>
              <a:t>carry it off to be embalmed; and after it has been treated with cedar oil and such spices as have the </a:t>
            </a:r>
          </a:p>
          <a:p>
            <a:r>
              <a:rPr lang="en-US" i="1" dirty="0"/>
              <a:t>quality of imparting a pleasant odor and of preserving the body for a long time, they lay it away in </a:t>
            </a:r>
          </a:p>
          <a:p>
            <a:r>
              <a:rPr lang="en-US" i="1" dirty="0"/>
              <a:t>a consecrated tomb” </a:t>
            </a:r>
            <a:r>
              <a:rPr lang="en-US" dirty="0"/>
              <a:t>(1.83.5-6)</a:t>
            </a:r>
            <a:r>
              <a:rPr lang="en-US" i="1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CD03F-D230-0E77-6A42-3DA7C2FE5B75}"/>
              </a:ext>
            </a:extLst>
          </p:cNvPr>
          <p:cNvSpPr txBox="1"/>
          <p:nvPr/>
        </p:nvSpPr>
        <p:spPr>
          <a:xfrm>
            <a:off x="522514" y="2043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group of egyptian cats shaped objects&#10;&#10;AI-generated content may be incorrect.">
            <a:extLst>
              <a:ext uri="{FF2B5EF4-FFF2-40B4-BE49-F238E27FC236}">
                <a16:creationId xmlns:a16="http://schemas.microsoft.com/office/drawing/2014/main" id="{C860AC00-8016-D921-7D33-34B6E1C29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98" y="2873829"/>
            <a:ext cx="2045958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4DA6E-669F-26C6-C3BC-A8B9D8CDA868}"/>
              </a:ext>
            </a:extLst>
          </p:cNvPr>
          <p:cNvSpPr txBox="1"/>
          <p:nvPr/>
        </p:nvSpPr>
        <p:spPr>
          <a:xfrm>
            <a:off x="614879" y="3984171"/>
            <a:ext cx="113816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Numerous cat mummies were found in the desert at Beni Hassan, about a hundred miles from Cairo </a:t>
            </a:r>
          </a:p>
          <a:p>
            <a:r>
              <a:rPr lang="en-US" i="1" dirty="0"/>
              <a:t>in the late 1800s. Most were sold on the private antiquities market.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06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36CFE-7599-42A8-99D1-9A7D4B74762A}"/>
              </a:ext>
            </a:extLst>
          </p:cNvPr>
          <p:cNvSpPr txBox="1"/>
          <p:nvPr/>
        </p:nvSpPr>
        <p:spPr>
          <a:xfrm>
            <a:off x="671209" y="428017"/>
            <a:ext cx="1159804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The death penalty for killing a cat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And whoever intentionally kills one of these animals is put to death, unless it be a cat or an ibis that </a:t>
            </a:r>
          </a:p>
          <a:p>
            <a:r>
              <a:rPr lang="en-US" i="1" dirty="0"/>
              <a:t>he kills; if he kills one of these [cats], whether intentionally or unintentionally, he is certainly put to </a:t>
            </a:r>
          </a:p>
          <a:p>
            <a:r>
              <a:rPr lang="en-US" i="1" dirty="0"/>
              <a:t>death, for the common people gather in crowds and deal with the perpetrator most cruelly, </a:t>
            </a:r>
          </a:p>
          <a:p>
            <a:r>
              <a:rPr lang="en-US" i="1" dirty="0"/>
              <a:t>sometimes doing this without waiting for a trial. And because of their fear of such a punishment </a:t>
            </a:r>
          </a:p>
          <a:p>
            <a:r>
              <a:rPr lang="en-US" i="1" dirty="0"/>
              <a:t>any who have caught sight of one of these animals lying dead withdraw to a great distance and </a:t>
            </a:r>
          </a:p>
          <a:p>
            <a:r>
              <a:rPr lang="en-US" i="1" dirty="0"/>
              <a:t>shout with lamentations and protestations that they found the animal already dead. So deeply </a:t>
            </a:r>
          </a:p>
          <a:p>
            <a:r>
              <a:rPr lang="en-US" i="1" dirty="0"/>
              <a:t>implanted also in the hearts of the common people is their superstitious regard for these animals and </a:t>
            </a:r>
          </a:p>
          <a:p>
            <a:r>
              <a:rPr lang="en-US" i="1" dirty="0"/>
              <a:t>so unalterable are the emotions cherished by every man regarding the honor due to them that once, </a:t>
            </a:r>
          </a:p>
          <a:p>
            <a:r>
              <a:rPr lang="en-US" i="1" dirty="0"/>
              <a:t>at the time when Ptolemy their king had not as yet been given by the Romans the</a:t>
            </a:r>
            <a:r>
              <a:rPr lang="en-US" dirty="0"/>
              <a:t> </a:t>
            </a:r>
            <a:r>
              <a:rPr lang="en-US" i="1" dirty="0"/>
              <a:t>appellation of </a:t>
            </a:r>
          </a:p>
          <a:p>
            <a:r>
              <a:rPr lang="en-US" i="1" dirty="0"/>
              <a:t>“friend” and the people were exercising all zeal in courting the favor of the embassy from Italy which </a:t>
            </a:r>
          </a:p>
          <a:p>
            <a:r>
              <a:rPr lang="en-US" i="1" dirty="0"/>
              <a:t>was then visiting Egypt and, in their fear, were intent upon giving no cause for complaint or war, </a:t>
            </a:r>
          </a:p>
          <a:p>
            <a:r>
              <a:rPr lang="en-US" i="1" dirty="0"/>
              <a:t>when one of the Romans killed a cat and the multitude rushed in a crowd to his house, neither the </a:t>
            </a:r>
          </a:p>
          <a:p>
            <a:r>
              <a:rPr lang="en-US" i="1" dirty="0"/>
              <a:t>officials sent by the king to beg the man off nor the fear of Rome which all the people felt were </a:t>
            </a:r>
          </a:p>
          <a:p>
            <a:r>
              <a:rPr lang="en-US" i="1" dirty="0"/>
              <a:t>enough to save the man from punishment, even though his act had been an accident. And this </a:t>
            </a:r>
          </a:p>
          <a:p>
            <a:r>
              <a:rPr lang="en-US" i="1" dirty="0"/>
              <a:t>incident we relate, not from hearsay, but we saw it with our own eyes on the occasion of the visit </a:t>
            </a:r>
          </a:p>
          <a:p>
            <a:r>
              <a:rPr lang="en-US" i="1" dirty="0"/>
              <a:t>we made to Egypt” </a:t>
            </a:r>
            <a:r>
              <a:rPr lang="en-US" dirty="0"/>
              <a:t>(Diodorus Siculus 1.83.1-8).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36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0C06F-A825-4476-0D1E-FA2511221AAF}"/>
              </a:ext>
            </a:extLst>
          </p:cNvPr>
          <p:cNvSpPr txBox="1"/>
          <p:nvPr/>
        </p:nvSpPr>
        <p:spPr>
          <a:xfrm>
            <a:off x="340468" y="466928"/>
            <a:ext cx="117872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telling and frightening story is that of the Persian army led by Cambyses II at the Battle of </a:t>
            </a:r>
            <a:r>
              <a:rPr lang="en-US" dirty="0" err="1"/>
              <a:t>Pelusium</a:t>
            </a:r>
            <a:r>
              <a:rPr lang="en-US" dirty="0"/>
              <a:t> in </a:t>
            </a:r>
          </a:p>
          <a:p>
            <a:r>
              <a:rPr lang="en-US" dirty="0"/>
              <a:t>525 BCE. The Persians used the Egyptian veneration for cats and other animals against them by in </a:t>
            </a:r>
          </a:p>
          <a:p>
            <a:r>
              <a:rPr lang="en-US" dirty="0"/>
              <a:t>addition to painting cats on their shields, also placing dogs, sheep, ibises, and especially cats in the </a:t>
            </a:r>
          </a:p>
          <a:p>
            <a:r>
              <a:rPr lang="en-US" dirty="0"/>
              <a:t>front lines of the battle configuration which prevented the Egyptians from defending themselves </a:t>
            </a:r>
          </a:p>
          <a:p>
            <a:r>
              <a:rPr lang="en-US" dirty="0"/>
              <a:t>because of their concern for the animals’ safety, which ultimately led to Egypt being conquered.</a:t>
            </a:r>
          </a:p>
          <a:p>
            <a:endParaRPr lang="en-US" dirty="0"/>
          </a:p>
          <a:p>
            <a:r>
              <a:rPr lang="en-US" dirty="0"/>
              <a:t>Greek historian Herodotus, writing about the Egyptian veneration for cats, explains that when a cat </a:t>
            </a:r>
          </a:p>
          <a:p>
            <a:r>
              <a:rPr lang="en-US" dirty="0"/>
              <a:t>dies a natural death, all who dwell in the house of that cat shave their eyebrows to express their sorrow. </a:t>
            </a:r>
          </a:p>
          <a:p>
            <a:r>
              <a:rPr lang="en-US" dirty="0"/>
              <a:t>The time of mourning ends only when the eyebrows grow back.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08DAB-3C89-056F-68DA-6CEAB22DC22D}"/>
              </a:ext>
            </a:extLst>
          </p:cNvPr>
          <p:cNvSpPr txBox="1"/>
          <p:nvPr/>
        </p:nvSpPr>
        <p:spPr>
          <a:xfrm>
            <a:off x="496111" y="3429000"/>
            <a:ext cx="114585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Herodotus on mourning cats: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And when a fire breaks out very strange things happen to the cats. The Egyptians stand round in </a:t>
            </a:r>
          </a:p>
          <a:p>
            <a:r>
              <a:rPr lang="en-US" i="1" dirty="0"/>
              <a:t>a broken line, thinking more of the cats than of quenching the burning; but the cats slip through or </a:t>
            </a:r>
          </a:p>
          <a:p>
            <a:r>
              <a:rPr lang="en-US" i="1" dirty="0"/>
              <a:t>leap over the men and spring into the fire. When this happens, there is great mourning in Egypt. </a:t>
            </a:r>
          </a:p>
          <a:p>
            <a:r>
              <a:rPr lang="en-US" i="1" dirty="0"/>
              <a:t>Dwellers in a house where a cat has died a natural death shave their eyebrows and no more; where </a:t>
            </a:r>
          </a:p>
          <a:p>
            <a:r>
              <a:rPr lang="en-US" i="1" dirty="0"/>
              <a:t>a dog has so died, the head and the whole body are shaven” </a:t>
            </a:r>
            <a:r>
              <a:rPr lang="en-US" dirty="0"/>
              <a:t>(Herodotus 2.66-2.67)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69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D8E812-D1A3-7A68-83F9-F98D20B0EEA8}"/>
              </a:ext>
            </a:extLst>
          </p:cNvPr>
          <p:cNvSpPr txBox="1"/>
          <p:nvPr/>
        </p:nvSpPr>
        <p:spPr>
          <a:xfrm>
            <a:off x="428017" y="564204"/>
            <a:ext cx="115820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r>
              <a:rPr lang="en-US" i="1" dirty="0"/>
              <a:t>“Dead cats are taken away into sacred buildings, where they are embalmed and buried, in the town </a:t>
            </a:r>
          </a:p>
          <a:p>
            <a:r>
              <a:rPr lang="en-US" i="1" dirty="0"/>
              <a:t>of Bubastis; bitches are buried in sacred coffins by the townsmen, in their several towns; and the like is </a:t>
            </a:r>
          </a:p>
          <a:p>
            <a:r>
              <a:rPr lang="en-US" i="1" dirty="0"/>
              <a:t>done with ichneumons. Shrewmice and hawks are taken away to Buto, ibises to the city of Hermes. </a:t>
            </a:r>
          </a:p>
          <a:p>
            <a:r>
              <a:rPr lang="en-US" i="1" dirty="0"/>
              <a:t>There are but few bears, and the wolves are little bigger than foxes; both these are buried wherever </a:t>
            </a:r>
          </a:p>
          <a:p>
            <a:r>
              <a:rPr lang="en-US" i="1" dirty="0"/>
              <a:t>they are found lying</a:t>
            </a:r>
            <a:r>
              <a:rPr lang="en-US" dirty="0"/>
              <a:t>” (Herodotus 2.67).</a:t>
            </a:r>
          </a:p>
          <a:p>
            <a:endParaRPr lang="en-US" dirty="0"/>
          </a:p>
        </p:txBody>
      </p:sp>
      <p:pic>
        <p:nvPicPr>
          <p:cNvPr id="4" name="Picture 3" descr="A ring with a cat on it&#10;&#10;AI-generated content may be incorrect.">
            <a:extLst>
              <a:ext uri="{FF2B5EF4-FFF2-40B4-BE49-F238E27FC236}">
                <a16:creationId xmlns:a16="http://schemas.microsoft.com/office/drawing/2014/main" id="{82FE0B36-412C-AB1D-C1A3-05DFB1374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88" y="2339597"/>
            <a:ext cx="201168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C40069-2B1D-3D27-1320-841A7508515D}"/>
              </a:ext>
            </a:extLst>
          </p:cNvPr>
          <p:cNvSpPr txBox="1"/>
          <p:nvPr/>
        </p:nvSpPr>
        <p:spPr>
          <a:xfrm>
            <a:off x="428017" y="4095345"/>
            <a:ext cx="118112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r>
              <a:rPr lang="en-US" i="1" dirty="0"/>
              <a:t>Mother cat and kittens on a faience ring from Egypt, ca. 1295–664 BCE. Metropolitan Museum of Art.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relationship of the Ancient Greeks (as of today’s Greeks) to the cat was ambivalent at best. They </a:t>
            </a:r>
          </a:p>
          <a:p>
            <a:r>
              <a:rPr lang="en-US" dirty="0"/>
              <a:t>were hated and loved. Aristophanes, the ancient Greek comedy playwright, often featured cats which </a:t>
            </a:r>
          </a:p>
          <a:p>
            <a:r>
              <a:rPr lang="en-US" dirty="0"/>
              <a:t>the characters jokingly blamed for everything. It was not until the ancient Romans (much like today’s </a:t>
            </a:r>
          </a:p>
          <a:p>
            <a:r>
              <a:rPr lang="en-US" dirty="0"/>
              <a:t>Romans) that the cat’s position was again elevated, not to 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same level as in ancient Egypt, </a:t>
            </a:r>
          </a:p>
          <a:p>
            <a:r>
              <a:rPr lang="en-US" dirty="0"/>
              <a:t>but as pets and useful mousers.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58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ase&#10;&#10;AI-generated content may be incorrect.">
            <a:extLst>
              <a:ext uri="{FF2B5EF4-FFF2-40B4-BE49-F238E27FC236}">
                <a16:creationId xmlns:a16="http://schemas.microsoft.com/office/drawing/2014/main" id="{AD34BF33-717F-3577-4CA6-CF04AF238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25" y="508946"/>
            <a:ext cx="162933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03712-F67E-2085-1808-107735851318}"/>
              </a:ext>
            </a:extLst>
          </p:cNvPr>
          <p:cNvSpPr txBox="1"/>
          <p:nvPr/>
        </p:nvSpPr>
        <p:spPr>
          <a:xfrm>
            <a:off x="330740" y="3054485"/>
            <a:ext cx="116269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On a Boeotian toy oinochoe a boy plays the lyre for the amusement of his cat that sits on a small stool </a:t>
            </a:r>
          </a:p>
          <a:p>
            <a:r>
              <a:rPr lang="en-US" i="1" dirty="0"/>
              <a:t>and listens attentively. </a:t>
            </a:r>
            <a:r>
              <a:rPr lang="en-US" i="1" dirty="0" err="1"/>
              <a:t>Antikensammlung</a:t>
            </a:r>
            <a:r>
              <a:rPr lang="en-US" i="1" dirty="0"/>
              <a:t>, Berlin.</a:t>
            </a:r>
            <a:r>
              <a:rPr lang="en-US" b="1" dirty="0"/>
              <a:t> </a:t>
            </a:r>
          </a:p>
          <a:p>
            <a:endParaRPr lang="en-US" dirty="0"/>
          </a:p>
          <a:p>
            <a:r>
              <a:rPr lang="en-US" b="1" dirty="0"/>
              <a:t>Other Companion Animals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Snakes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As a drinking and living companion he [Ajax] had a tame snake that was five cubits long, which led </a:t>
            </a:r>
          </a:p>
          <a:p>
            <a:r>
              <a:rPr lang="en-US" i="1" dirty="0"/>
              <a:t>the way when he traveled and otherwise followed him like a dog</a:t>
            </a:r>
            <a:r>
              <a:rPr lang="en-US" dirty="0"/>
              <a:t>” (Philostratus, </a:t>
            </a:r>
            <a:r>
              <a:rPr lang="en-US" i="1" dirty="0" err="1"/>
              <a:t>Heroicus</a:t>
            </a:r>
            <a:r>
              <a:rPr lang="en-US" i="1" dirty="0"/>
              <a:t> </a:t>
            </a:r>
            <a:r>
              <a:rPr lang="en-US" dirty="0"/>
              <a:t>31.3).</a:t>
            </a:r>
          </a:p>
          <a:p>
            <a:endParaRPr lang="en-US" b="1" dirty="0"/>
          </a:p>
          <a:p>
            <a:r>
              <a:rPr lang="en-US" b="1" dirty="0"/>
              <a:t>Hares/Rabbits</a:t>
            </a:r>
            <a:endParaRPr lang="en-US" dirty="0"/>
          </a:p>
          <a:p>
            <a:r>
              <a:rPr lang="en-US" dirty="0"/>
              <a:t>Roman politician and writer Julius Caesar (100-March 15, 44 BCE) tells us that the Britanni (ancestors of </a:t>
            </a:r>
          </a:p>
          <a:p>
            <a:r>
              <a:rPr lang="en-US" dirty="0"/>
              <a:t>the English) did not eat hare, goose, or chicken and instead raised these animals for pleasure.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24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23937-6B0C-880E-4EDC-C01195B48C79}"/>
              </a:ext>
            </a:extLst>
          </p:cNvPr>
          <p:cNvSpPr txBox="1"/>
          <p:nvPr/>
        </p:nvSpPr>
        <p:spPr>
          <a:xfrm>
            <a:off x="437745" y="593387"/>
            <a:ext cx="112453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They account it wrong to eat hare, fowl, and goose; but these they keep for pastime or pleasure</a:t>
            </a:r>
            <a:r>
              <a:rPr lang="en-US" dirty="0"/>
              <a:t>” </a:t>
            </a:r>
          </a:p>
          <a:p>
            <a:r>
              <a:rPr lang="en-US" dirty="0"/>
              <a:t>(Caesar, </a:t>
            </a:r>
            <a:r>
              <a:rPr lang="en-US" i="1" dirty="0"/>
              <a:t>Gallic Wars</a:t>
            </a:r>
            <a:r>
              <a:rPr lang="en-US" dirty="0"/>
              <a:t> 5.2).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black and white picture of a person in a vase&#10;&#10;AI-generated content may be incorrect.">
            <a:extLst>
              <a:ext uri="{FF2B5EF4-FFF2-40B4-BE49-F238E27FC236}">
                <a16:creationId xmlns:a16="http://schemas.microsoft.com/office/drawing/2014/main" id="{DF57E5A2-8880-2DA2-C5C7-403836FC8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59" y="1953126"/>
            <a:ext cx="3748350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79B6EB-96D8-6F98-316E-408581FD4077}"/>
              </a:ext>
            </a:extLst>
          </p:cNvPr>
          <p:cNvSpPr txBox="1"/>
          <p:nvPr/>
        </p:nvSpPr>
        <p:spPr>
          <a:xfrm>
            <a:off x="369651" y="3156626"/>
            <a:ext cx="117487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A boy, wearing a band of amulets around his body, holds out his arms to a hare which is standing on its </a:t>
            </a:r>
          </a:p>
          <a:p>
            <a:r>
              <a:rPr lang="en-US" i="1" dirty="0"/>
              <a:t>hind legs to greet its guardian. Ny Carlsberg </a:t>
            </a:r>
            <a:r>
              <a:rPr lang="en-US" i="1" dirty="0" err="1"/>
              <a:t>Glyptotek</a:t>
            </a:r>
            <a:r>
              <a:rPr lang="en-US" i="1" dirty="0"/>
              <a:t>, Copenhagen.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8913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4A508-30E6-507C-C92B-3ACBB9E558D6}"/>
              </a:ext>
            </a:extLst>
          </p:cNvPr>
          <p:cNvSpPr txBox="1"/>
          <p:nvPr/>
        </p:nvSpPr>
        <p:spPr>
          <a:xfrm>
            <a:off x="369651" y="398834"/>
            <a:ext cx="1174231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Fishes [</a:t>
            </a:r>
            <a:r>
              <a:rPr lang="en-US" b="1" i="1" dirty="0"/>
              <a:t>sic</a:t>
            </a:r>
            <a:r>
              <a:rPr lang="en-US" b="1" dirty="0"/>
              <a:t>]</a:t>
            </a:r>
          </a:p>
          <a:p>
            <a:endParaRPr lang="en-US" dirty="0"/>
          </a:p>
          <a:p>
            <a:r>
              <a:rPr lang="en-US" b="1" dirty="0"/>
              <a:t>Fishes as pets are described by Aelian: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It seems that even fishes are both tame and tractable, and when summoned can hear and are </a:t>
            </a:r>
          </a:p>
          <a:p>
            <a:r>
              <a:rPr lang="en-US" i="1" dirty="0"/>
              <a:t>ready to accept food that is given them, like the sacred eel in the Fountain of Arethusa. And men tell </a:t>
            </a:r>
          </a:p>
          <a:p>
            <a:r>
              <a:rPr lang="en-US" i="1" dirty="0"/>
              <a:t>of the moray belonging to Crassus the Roman, which had been adorned with earrings and small </a:t>
            </a:r>
          </a:p>
          <a:p>
            <a:r>
              <a:rPr lang="en-US" i="1" dirty="0"/>
              <a:t>necklaces set with jewels, just like some lovely maiden; and when Crassus called it, it would recognize </a:t>
            </a:r>
          </a:p>
          <a:p>
            <a:r>
              <a:rPr lang="en-US" i="1" dirty="0"/>
              <a:t>his voice and come swimming up, and whatever he offered it, it would eagerly and promptly take and </a:t>
            </a:r>
          </a:p>
          <a:p>
            <a:r>
              <a:rPr lang="en-US" i="1" dirty="0"/>
              <a:t>eat. Now when this fish died Crassus, so I am told, actually mourned for it and buried it. And on one </a:t>
            </a:r>
          </a:p>
          <a:p>
            <a:r>
              <a:rPr lang="en-US" i="1" dirty="0"/>
              <a:t>occasion when Domitius said to him ‘You fool, mourning for a dead moray!’ Crassus took him up with </a:t>
            </a:r>
          </a:p>
          <a:p>
            <a:r>
              <a:rPr lang="en-US" i="1" dirty="0"/>
              <a:t>these words: ‘I mourned for a moray, but you never mourned for the three wives you buried</a:t>
            </a:r>
            <a:r>
              <a:rPr lang="en-US" dirty="0"/>
              <a:t>” (Aelian, </a:t>
            </a:r>
          </a:p>
          <a:p>
            <a:r>
              <a:rPr lang="en-US" i="1" dirty="0"/>
              <a:t>On the Nature of Animals</a:t>
            </a:r>
            <a:r>
              <a:rPr lang="en-US" dirty="0"/>
              <a:t> 8.4[</a:t>
            </a:r>
            <a:r>
              <a:rPr lang="en-US" dirty="0" err="1"/>
              <a:t>i</a:t>
            </a:r>
            <a:r>
              <a:rPr lang="en-US" dirty="0"/>
              <a:t>]).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CBAAE-8DDD-A7A1-3CB3-690C89C886ED}"/>
              </a:ext>
            </a:extLst>
          </p:cNvPr>
          <p:cNvSpPr txBox="1"/>
          <p:nvPr/>
        </p:nvSpPr>
        <p:spPr>
          <a:xfrm>
            <a:off x="447472" y="3745149"/>
            <a:ext cx="115499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Tame fishes which answer to a call and gladly fish of various lands accept food are to be found and </a:t>
            </a:r>
          </a:p>
          <a:p>
            <a:r>
              <a:rPr lang="en-US" i="1" dirty="0"/>
              <a:t>are kept in many places, in Epirus for instance, at the town, formerly called </a:t>
            </a:r>
            <a:r>
              <a:rPr lang="en-US" i="1" dirty="0" err="1"/>
              <a:t>Stephanepolis</a:t>
            </a:r>
            <a:r>
              <a:rPr lang="en-US" i="1" dirty="0"/>
              <a:t>, in the </a:t>
            </a:r>
          </a:p>
          <a:p>
            <a:r>
              <a:rPr lang="en-US" i="1" dirty="0"/>
              <a:t>temple of Fortune in the cisterns on either side of the ascent; at </a:t>
            </a:r>
            <a:r>
              <a:rPr lang="en-US" i="1" dirty="0" err="1"/>
              <a:t>Helorus</a:t>
            </a:r>
            <a:r>
              <a:rPr lang="en-US" i="1" dirty="0"/>
              <a:t> too in Sicily which was once </a:t>
            </a:r>
          </a:p>
          <a:p>
            <a:r>
              <a:rPr lang="en-US" i="1" dirty="0"/>
              <a:t>a Syracusan fortress; and at the shrine of Zeus of </a:t>
            </a:r>
            <a:r>
              <a:rPr lang="en-US" i="1" dirty="0" err="1"/>
              <a:t>Labranda</a:t>
            </a:r>
            <a:r>
              <a:rPr lang="en-US" i="1" dirty="0"/>
              <a:t> in a spring of transparent water. And </a:t>
            </a:r>
          </a:p>
          <a:p>
            <a:r>
              <a:rPr lang="en-US" i="1" dirty="0"/>
              <a:t>there fish have golden necklaces and earrings also of gold…And in Chios in what is called </a:t>
            </a:r>
          </a:p>
          <a:p>
            <a:r>
              <a:rPr lang="en-US" i="1" dirty="0"/>
              <a:t>‘The Old Men’s Harbor’ there are multitudes of tame fish, which the inhabitants of Chios keep </a:t>
            </a:r>
          </a:p>
          <a:p>
            <a:r>
              <a:rPr lang="en-US" i="1" dirty="0"/>
              <a:t>to solace the declining years of the very aged</a:t>
            </a:r>
            <a:r>
              <a:rPr lang="en-US" dirty="0"/>
              <a:t>” (Aelian, </a:t>
            </a:r>
            <a:r>
              <a:rPr lang="en-US" i="1" dirty="0"/>
              <a:t>On the Nature of Animals</a:t>
            </a:r>
            <a:r>
              <a:rPr lang="en-US" dirty="0"/>
              <a:t> 12.30).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0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5EF8C-04E6-A2A6-B1FF-AD9B1AD59ECC}"/>
              </a:ext>
            </a:extLst>
          </p:cNvPr>
          <p:cNvSpPr txBox="1"/>
          <p:nvPr/>
        </p:nvSpPr>
        <p:spPr>
          <a:xfrm>
            <a:off x="476655" y="466928"/>
            <a:ext cx="101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Pigeons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statue of a person in a robe&#10;&#10;AI-generated content may be incorrect.">
            <a:extLst>
              <a:ext uri="{FF2B5EF4-FFF2-40B4-BE49-F238E27FC236}">
                <a16:creationId xmlns:a16="http://schemas.microsoft.com/office/drawing/2014/main" id="{EDE64E33-F3A7-5904-8C55-45D79B957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89" y="615036"/>
            <a:ext cx="1491006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AC3F3-84CC-5E03-C9D4-727F1CCC79D7}"/>
              </a:ext>
            </a:extLst>
          </p:cNvPr>
          <p:cNvSpPr txBox="1"/>
          <p:nvPr/>
        </p:nvSpPr>
        <p:spPr>
          <a:xfrm>
            <a:off x="369651" y="3429000"/>
            <a:ext cx="11630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Greek life-size Hellenistic marble statue features a young girl holding her pet pigeon away from </a:t>
            </a:r>
          </a:p>
          <a:p>
            <a:r>
              <a:rPr lang="en-US" i="1" dirty="0"/>
              <a:t>her pet snake to protect it. Capitoline Museums, Rome.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statue of a person holding a lamb&#10;&#10;AI-generated content may be incorrect.">
            <a:extLst>
              <a:ext uri="{FF2B5EF4-FFF2-40B4-BE49-F238E27FC236}">
                <a16:creationId xmlns:a16="http://schemas.microsoft.com/office/drawing/2014/main" id="{B3B78A57-BA1E-5B82-0A15-EEBA79E51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21" y="3890665"/>
            <a:ext cx="1498513" cy="265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851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75238-49D8-8A0C-758F-2B08CF6E4FA3}"/>
              </a:ext>
            </a:extLst>
          </p:cNvPr>
          <p:cNvSpPr txBox="1"/>
          <p:nvPr/>
        </p:nvSpPr>
        <p:spPr>
          <a:xfrm>
            <a:off x="379379" y="330740"/>
            <a:ext cx="115403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A famous Greek marble stele at the Metropolitan Museum of Art in New York features a girl kissing her </a:t>
            </a:r>
          </a:p>
          <a:p>
            <a:r>
              <a:rPr lang="en-US" i="1" dirty="0"/>
              <a:t>pet pigeon, ca. 450-440 BCE.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black and white picture of a vase&#10;&#10;AI-generated content may be incorrect.">
            <a:extLst>
              <a:ext uri="{FF2B5EF4-FFF2-40B4-BE49-F238E27FC236}">
                <a16:creationId xmlns:a16="http://schemas.microsoft.com/office/drawing/2014/main" id="{7B19ECE7-455D-1A54-2C3B-77CA2016B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50" y="3772619"/>
            <a:ext cx="2532380" cy="14262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9A157-42FE-F4D5-11F3-4AF37694E42A}"/>
              </a:ext>
            </a:extLst>
          </p:cNvPr>
          <p:cNvSpPr txBox="1"/>
          <p:nvPr/>
        </p:nvSpPr>
        <p:spPr>
          <a:xfrm>
            <a:off x="379379" y="4649821"/>
            <a:ext cx="110546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A fawn as a “love gift” between two males. Attic red-figure skyphos (wine cup), ca. 460-450 BCE. </a:t>
            </a:r>
          </a:p>
          <a:p>
            <a:r>
              <a:rPr lang="de-DE" i="1" dirty="0"/>
              <a:t>The Louvre Painter</a:t>
            </a:r>
            <a:r>
              <a:rPr lang="de-DE" dirty="0"/>
              <a:t>. </a:t>
            </a:r>
            <a:r>
              <a:rPr lang="de-DE" i="1" dirty="0"/>
              <a:t>Antikensammlung</a:t>
            </a:r>
            <a:r>
              <a:rPr lang="de-DE" dirty="0"/>
              <a:t>, </a:t>
            </a:r>
            <a:r>
              <a:rPr lang="de-DE" i="1" dirty="0"/>
              <a:t>Berlin.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33589-0FF5-3EED-9220-B0239FE81241}"/>
              </a:ext>
            </a:extLst>
          </p:cNvPr>
          <p:cNvSpPr txBox="1"/>
          <p:nvPr/>
        </p:nvSpPr>
        <p:spPr>
          <a:xfrm>
            <a:off x="379379" y="1254070"/>
            <a:ext cx="108911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Animals as Gifts in Courtship</a:t>
            </a:r>
          </a:p>
          <a:p>
            <a:endParaRPr lang="en-US" dirty="0"/>
          </a:p>
          <a:p>
            <a:r>
              <a:rPr lang="en-US" dirty="0"/>
              <a:t>Animals such as hares and rabbits, fawns, doves, dogs, roosters were given in courtship as often </a:t>
            </a:r>
          </a:p>
          <a:p>
            <a:r>
              <a:rPr lang="en-US" dirty="0"/>
              <a:t>depicted in Greek art whether the couples were mythological creatures or real, whether of the </a:t>
            </a:r>
          </a:p>
          <a:p>
            <a:r>
              <a:rPr lang="en-US" dirty="0"/>
              <a:t>same or opposite sex.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43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vase with a couple of people&#10;&#10;AI-generated content may be incorrect.">
            <a:extLst>
              <a:ext uri="{FF2B5EF4-FFF2-40B4-BE49-F238E27FC236}">
                <a16:creationId xmlns:a16="http://schemas.microsoft.com/office/drawing/2014/main" id="{DBB2DECC-391C-BFE5-274D-0751548E0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52" y="402036"/>
            <a:ext cx="3253826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BFDC4-A607-6151-8E1D-8B3E5A0D6CB9}"/>
              </a:ext>
            </a:extLst>
          </p:cNvPr>
          <p:cNvSpPr txBox="1"/>
          <p:nvPr/>
        </p:nvSpPr>
        <p:spPr>
          <a:xfrm>
            <a:off x="291830" y="2315183"/>
            <a:ext cx="1032526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 fawn as a “love gift” between two females. Attic red-figure </a:t>
            </a:r>
            <a:r>
              <a:rPr lang="en-US" sz="1600" i="1" dirty="0" err="1"/>
              <a:t>pelike</a:t>
            </a:r>
            <a:r>
              <a:rPr lang="en-US" sz="1600" i="1" dirty="0"/>
              <a:t> (liquid container), ca 450-400 BCE. </a:t>
            </a:r>
          </a:p>
          <a:p>
            <a:r>
              <a:rPr lang="en-US" sz="1600" i="1" dirty="0"/>
              <a:t>Ny Carlsberg </a:t>
            </a:r>
            <a:r>
              <a:rPr lang="en-US" sz="1600" i="1" dirty="0" err="1"/>
              <a:t>Glyptotek</a:t>
            </a:r>
            <a:r>
              <a:rPr lang="en-US" sz="1600" i="1" dirty="0"/>
              <a:t>, Copenhagen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CD8D4-878E-0284-AAF6-4A9BE8CF0F9F}"/>
              </a:ext>
            </a:extLst>
          </p:cNvPr>
          <p:cNvSpPr txBox="1"/>
          <p:nvPr/>
        </p:nvSpPr>
        <p:spPr>
          <a:xfrm>
            <a:off x="447472" y="2889115"/>
            <a:ext cx="1194429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Wild Animals</a:t>
            </a:r>
          </a:p>
          <a:p>
            <a:endParaRPr lang="en-US" dirty="0"/>
          </a:p>
          <a:p>
            <a:r>
              <a:rPr lang="en-US" b="1" dirty="0"/>
              <a:t>Foxes</a:t>
            </a:r>
            <a:endParaRPr lang="en-US" dirty="0"/>
          </a:p>
          <a:p>
            <a:r>
              <a:rPr lang="en-US" dirty="0"/>
              <a:t>Foxes were wild and often considered a nuisance for wine growers because they liked eating the vines. </a:t>
            </a:r>
          </a:p>
          <a:p>
            <a:r>
              <a:rPr lang="en-US" dirty="0"/>
              <a:t>chickens were not kept as often in antiquity as now, so we do not hear much about foxes killing chickens.</a:t>
            </a:r>
          </a:p>
          <a:p>
            <a:endParaRPr lang="en-US" b="1" dirty="0"/>
          </a:p>
          <a:p>
            <a:r>
              <a:rPr lang="en-US" b="1" dirty="0"/>
              <a:t>Greek biographer and essayist Plutarch (ca. 46-120 CE) tells of a Spartan boy who stole a young fox and </a:t>
            </a:r>
          </a:p>
          <a:p>
            <a:r>
              <a:rPr lang="en-US" b="1" dirty="0"/>
              <a:t>concealed it under his garments. The fox bit the boy who, out of fear of being discovered, quietly </a:t>
            </a:r>
          </a:p>
          <a:p>
            <a:r>
              <a:rPr lang="en-US" b="1" dirty="0"/>
              <a:t>endured the pain and died: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 boys make such a serious matter of their stealing, that one of them, as the story goes, who was </a:t>
            </a:r>
          </a:p>
          <a:p>
            <a:r>
              <a:rPr lang="en-US" i="1" dirty="0"/>
              <a:t>carrying concealed under his cloak a young fox which he had stolen, suffered the animal to tear out </a:t>
            </a:r>
          </a:p>
          <a:p>
            <a:r>
              <a:rPr lang="en-US" i="1" dirty="0"/>
              <a:t>his bowels with its teeth and claws, and died rather than have his theft detected</a:t>
            </a:r>
            <a:r>
              <a:rPr lang="en-US" dirty="0"/>
              <a:t>” (Plutarch, </a:t>
            </a:r>
            <a:r>
              <a:rPr lang="en-US" i="1" dirty="0"/>
              <a:t>Lycurgus </a:t>
            </a:r>
          </a:p>
          <a:p>
            <a:r>
              <a:rPr lang="en-US" dirty="0"/>
              <a:t>18.51).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48377-45FE-1827-B383-E77762DA8214}"/>
              </a:ext>
            </a:extLst>
          </p:cNvPr>
          <p:cNvSpPr txBox="1"/>
          <p:nvPr/>
        </p:nvSpPr>
        <p:spPr>
          <a:xfrm>
            <a:off x="419878" y="541176"/>
            <a:ext cx="11909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Animals in Art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 are numerous images of animals in antiquity on pottery, in frescoes, on coins, on temples, </a:t>
            </a:r>
          </a:p>
          <a:p>
            <a:r>
              <a:rPr lang="en-US" dirty="0"/>
              <a:t>in figurines and sculptures. This is one of the most famous and beautiful depictions of dolphins in antiquity.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close-up of a wall painting&#10;&#10;AI-generated content may be incorrect.">
            <a:extLst>
              <a:ext uri="{FF2B5EF4-FFF2-40B4-BE49-F238E27FC236}">
                <a16:creationId xmlns:a16="http://schemas.microsoft.com/office/drawing/2014/main" id="{FCB98184-40FB-C484-376C-0496E344B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23" y="2232518"/>
            <a:ext cx="3313778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D789A-239B-321D-44B4-798786DCAB10}"/>
              </a:ext>
            </a:extLst>
          </p:cNvPr>
          <p:cNvSpPr txBox="1"/>
          <p:nvPr/>
        </p:nvSpPr>
        <p:spPr>
          <a:xfrm>
            <a:off x="531223" y="4720046"/>
            <a:ext cx="118000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pod of dolphins on a Minoan fresco from the so called Queen’s Megaron, Knossos, ca. 1500 BCE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Minoans (a Bronze Age civilization ca. 2700-1400 BCE on Crete and surrounding islands) displayed a </a:t>
            </a:r>
          </a:p>
          <a:p>
            <a:r>
              <a:rPr lang="en-US" dirty="0"/>
              <a:t>remarkable sense of movement and delicate elegance in their art, especially when depicting nature </a:t>
            </a:r>
          </a:p>
          <a:p>
            <a:r>
              <a:rPr lang="en-US" dirty="0"/>
              <a:t>scenes as in the “Blue Monkey” fresco from Thera (Santorini). Colors seem to have had special meaning </a:t>
            </a:r>
          </a:p>
          <a:p>
            <a:r>
              <a:rPr lang="en-US" dirty="0"/>
              <a:t>to the Minoans, including the color blue.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96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8E2A5-2817-E3B1-CF69-96DBA0264124}"/>
              </a:ext>
            </a:extLst>
          </p:cNvPr>
          <p:cNvSpPr txBox="1"/>
          <p:nvPr/>
        </p:nvSpPr>
        <p:spPr>
          <a:xfrm>
            <a:off x="418289" y="398834"/>
            <a:ext cx="118641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Children in Sparta, during rites of passage ceremonies, fasted almost to the point of starvation and were </a:t>
            </a:r>
          </a:p>
          <a:p>
            <a:r>
              <a:rPr lang="en-US" dirty="0"/>
              <a:t>supposed to steal to fill their bellies. During this phase of the ceremonies at the Artemis Orthia sanctuary </a:t>
            </a:r>
          </a:p>
          <a:p>
            <a:r>
              <a:rPr lang="en-US" dirty="0"/>
              <a:t>in Sparta, the children were referred to as foxes. At other Greek temples dedicated to Artemis girls </a:t>
            </a:r>
          </a:p>
          <a:p>
            <a:r>
              <a:rPr lang="en-US" dirty="0"/>
              <a:t>(possibly boys, too) in rites of passage rituals were called bears and fawns, and the priestesses in the </a:t>
            </a:r>
          </a:p>
          <a:p>
            <a:r>
              <a:rPr lang="en-US" dirty="0"/>
              <a:t>Artemis Temple at Ephesus bees and the priests drones. Artemis was the Greek goddess of animals, </a:t>
            </a:r>
          </a:p>
          <a:p>
            <a:r>
              <a:rPr lang="en-US" dirty="0"/>
              <a:t>especially wild, and of all of nature.</a:t>
            </a:r>
          </a:p>
          <a:p>
            <a:endParaRPr lang="en-US" dirty="0"/>
          </a:p>
        </p:txBody>
      </p:sp>
      <p:pic>
        <p:nvPicPr>
          <p:cNvPr id="4" name="Picture 3" descr="A stone sculpture of a dog&#10;&#10;AI-generated content may be incorrect.">
            <a:extLst>
              <a:ext uri="{FF2B5EF4-FFF2-40B4-BE49-F238E27FC236}">
                <a16:creationId xmlns:a16="http://schemas.microsoft.com/office/drawing/2014/main" id="{E6DA7F56-0144-9D75-51CC-41C42FA89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36" y="2088812"/>
            <a:ext cx="2837877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39D785-9063-5595-7250-026D3536E71C}"/>
              </a:ext>
            </a:extLst>
          </p:cNvPr>
          <p:cNvSpPr txBox="1"/>
          <p:nvPr/>
        </p:nvSpPr>
        <p:spPr>
          <a:xfrm>
            <a:off x="272374" y="4163438"/>
            <a:ext cx="14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6DBE3-1074-3819-CE46-D4AD4F188E30}"/>
              </a:ext>
            </a:extLst>
          </p:cNvPr>
          <p:cNvSpPr txBox="1"/>
          <p:nvPr/>
        </p:nvSpPr>
        <p:spPr>
          <a:xfrm>
            <a:off x="554477" y="4328809"/>
            <a:ext cx="112966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Terracotta figurine of a fox scratching its head. Tanagra, Greece, ca. 5</a:t>
            </a:r>
            <a:r>
              <a:rPr lang="en-US" i="1" baseline="30000" dirty="0"/>
              <a:t>th</a:t>
            </a:r>
            <a:r>
              <a:rPr lang="en-US" i="1" dirty="0"/>
              <a:t> century BCE. Museum of </a:t>
            </a:r>
          </a:p>
          <a:p>
            <a:r>
              <a:rPr lang="en-US" i="1" dirty="0"/>
              <a:t>Fine Arts, Boston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/>
              <a:t>Rats and Mice</a:t>
            </a:r>
            <a:endParaRPr lang="en-US" dirty="0"/>
          </a:p>
          <a:p>
            <a:r>
              <a:rPr lang="en-US" dirty="0"/>
              <a:t>Rats and mice were considered pests also in antiquity and were even eaten; however, as with </a:t>
            </a:r>
          </a:p>
          <a:p>
            <a:r>
              <a:rPr lang="en-US" dirty="0"/>
              <a:t>everything in antiquity related to animals, there were contradictions. Mice were also worshiped as </a:t>
            </a:r>
          </a:p>
          <a:p>
            <a:r>
              <a:rPr lang="en-US" dirty="0"/>
              <a:t>the sacred animal of the god Apollo </a:t>
            </a:r>
            <a:r>
              <a:rPr lang="en-US" dirty="0" err="1"/>
              <a:t>Smintheus</a:t>
            </a:r>
            <a:r>
              <a:rPr lang="en-US" dirty="0"/>
              <a:t>, the Mouse-God; his cult statues showed him with a </a:t>
            </a:r>
          </a:p>
          <a:p>
            <a:r>
              <a:rPr lang="en-US" dirty="0"/>
              <a:t>mouse and a mouse is also featured on the coins of the town of </a:t>
            </a:r>
            <a:r>
              <a:rPr lang="en-US" dirty="0" err="1"/>
              <a:t>Hamaxitus</a:t>
            </a:r>
            <a:r>
              <a:rPr lang="en-US" dirty="0"/>
              <a:t> in the Troad in modern </a:t>
            </a:r>
          </a:p>
          <a:p>
            <a:r>
              <a:rPr lang="en-US" dirty="0"/>
              <a:t>Turkey where Apollo </a:t>
            </a:r>
            <a:r>
              <a:rPr lang="en-US" dirty="0" err="1"/>
              <a:t>Smintheus’s</a:t>
            </a:r>
            <a:r>
              <a:rPr lang="en-US" dirty="0"/>
              <a:t> main temple was situated.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93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E3B17-FAD7-8737-E369-E2B2F912B751}"/>
              </a:ext>
            </a:extLst>
          </p:cNvPr>
          <p:cNvSpPr txBox="1"/>
          <p:nvPr/>
        </p:nvSpPr>
        <p:spPr>
          <a:xfrm>
            <a:off x="418289" y="466928"/>
            <a:ext cx="1168140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Greek historian and geographer Strabo (ca. 64/63 BCE-24 CE) on the temple of Apollo, the Mouse-God: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In this Chrysa is also the temple of </a:t>
            </a:r>
            <a:r>
              <a:rPr lang="en-US" i="1" dirty="0" err="1"/>
              <a:t>Sminthian</a:t>
            </a:r>
            <a:r>
              <a:rPr lang="en-US" i="1" dirty="0"/>
              <a:t> the symbol which preserves the etymology of the name, </a:t>
            </a:r>
          </a:p>
          <a:p>
            <a:r>
              <a:rPr lang="en-US" i="1" dirty="0"/>
              <a:t>Ι mean the mouse, lies beneath the foot of his image. These are the works of Scopas of Paros; and also </a:t>
            </a:r>
          </a:p>
          <a:p>
            <a:r>
              <a:rPr lang="en-US" i="1" dirty="0"/>
              <a:t>the history, or myth, about the mice is associated with this place: When the Teucrians arrived from </a:t>
            </a:r>
          </a:p>
          <a:p>
            <a:r>
              <a:rPr lang="en-US" i="1" dirty="0"/>
              <a:t>Crete (Callinus the elegiac poet was the first to hand down an account of these people, and many </a:t>
            </a:r>
          </a:p>
          <a:p>
            <a:r>
              <a:rPr lang="en-US" i="1" dirty="0"/>
              <a:t>have followed him), they had an oracle which bade them to “stay on the spot where the earth-born </a:t>
            </a:r>
          </a:p>
          <a:p>
            <a:r>
              <a:rPr lang="en-US" i="1" dirty="0"/>
              <a:t>should attack them”; and, he says, the attack took place round </a:t>
            </a:r>
            <a:r>
              <a:rPr lang="en-US" i="1" dirty="0" err="1"/>
              <a:t>Hamaxitus</a:t>
            </a:r>
            <a:r>
              <a:rPr lang="en-US" i="1" dirty="0"/>
              <a:t>, for by night a great </a:t>
            </a:r>
          </a:p>
          <a:p>
            <a:r>
              <a:rPr lang="en-US" i="1" dirty="0"/>
              <a:t>multitude of field-mice swarmed out of the ground and ate up all the leather in their arms and </a:t>
            </a:r>
          </a:p>
          <a:p>
            <a:r>
              <a:rPr lang="en-US" i="1" dirty="0"/>
              <a:t>equipment; and the Teucrians remained there; and it was they who gave its name to Mt. Ida, naming </a:t>
            </a:r>
          </a:p>
          <a:p>
            <a:r>
              <a:rPr lang="en-US" i="1" dirty="0"/>
              <a:t>it after the mountain in Crete. </a:t>
            </a:r>
            <a:r>
              <a:rPr lang="en-US" i="1" dirty="0" err="1"/>
              <a:t>Heracleides</a:t>
            </a:r>
            <a:r>
              <a:rPr lang="en-US" i="1" dirty="0"/>
              <a:t> of Pontus says that the mice which swarmed round the </a:t>
            </a:r>
          </a:p>
          <a:p>
            <a:r>
              <a:rPr lang="en-US" i="1" dirty="0"/>
              <a:t>temple were regarded as sacred, and that for this reason the image was designed with its foot upon </a:t>
            </a:r>
          </a:p>
          <a:p>
            <a:r>
              <a:rPr lang="en-US" i="1" dirty="0"/>
              <a:t>the mouse</a:t>
            </a:r>
            <a:r>
              <a:rPr lang="en-US" dirty="0"/>
              <a:t>” (Strabo, </a:t>
            </a:r>
            <a:r>
              <a:rPr lang="en-US" i="1" dirty="0"/>
              <a:t>Geography</a:t>
            </a:r>
            <a:r>
              <a:rPr lang="en-US" dirty="0"/>
              <a:t> 13.1.48).</a:t>
            </a:r>
          </a:p>
          <a:p>
            <a:endParaRPr lang="en-US" dirty="0"/>
          </a:p>
          <a:p>
            <a:r>
              <a:rPr lang="en-US" dirty="0"/>
              <a:t>Mice lived and were fed at public expense in Apollo </a:t>
            </a:r>
            <a:r>
              <a:rPr lang="en-US" dirty="0" err="1"/>
              <a:t>Smintheus’s</a:t>
            </a:r>
            <a:r>
              <a:rPr lang="en-US" dirty="0"/>
              <a:t> temples. Herodotus tells a story in </a:t>
            </a:r>
          </a:p>
          <a:p>
            <a:r>
              <a:rPr lang="en-US" dirty="0"/>
              <a:t>which the Pharaoh Sethos was saved from an Assyrian invading army when a group of mice ate their </a:t>
            </a:r>
          </a:p>
          <a:p>
            <a:r>
              <a:rPr lang="en-US" dirty="0"/>
              <a:t>shield-handles, bowstrings, and quivers overnight (Herodotus 2.141).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74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mouse&#10;&#10;AI-generated content may be incorrect.">
            <a:extLst>
              <a:ext uri="{FF2B5EF4-FFF2-40B4-BE49-F238E27FC236}">
                <a16:creationId xmlns:a16="http://schemas.microsoft.com/office/drawing/2014/main" id="{D3811A7F-D52B-8FCB-FCF5-011BDBBF7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07" y="472764"/>
            <a:ext cx="2954742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DEF67-ACAC-EBF6-DAA2-03DB881FA9B9}"/>
              </a:ext>
            </a:extLst>
          </p:cNvPr>
          <p:cNvSpPr txBox="1"/>
          <p:nvPr/>
        </p:nvSpPr>
        <p:spPr>
          <a:xfrm>
            <a:off x="428017" y="2393004"/>
            <a:ext cx="113127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r>
              <a:rPr lang="en-US" i="1" dirty="0"/>
              <a:t>Bronze figurine of a mouse dedicated to Apollo </a:t>
            </a:r>
            <a:r>
              <a:rPr lang="en-US" i="1" dirty="0" err="1"/>
              <a:t>Smintheus</a:t>
            </a:r>
            <a:r>
              <a:rPr lang="en-US" i="1" dirty="0"/>
              <a:t> (the Mouse God)</a:t>
            </a:r>
            <a:r>
              <a:rPr lang="en-US" dirty="0"/>
              <a:t>. </a:t>
            </a:r>
            <a:r>
              <a:rPr lang="en-US" i="1" dirty="0"/>
              <a:t>(Staatliche </a:t>
            </a:r>
            <a:r>
              <a:rPr lang="en-US" i="1" dirty="0" err="1"/>
              <a:t>Museen</a:t>
            </a:r>
            <a:r>
              <a:rPr lang="en-US" i="1" dirty="0"/>
              <a:t> </a:t>
            </a:r>
            <a:r>
              <a:rPr lang="en-US" i="1" dirty="0" err="1"/>
              <a:t>zu</a:t>
            </a:r>
            <a:r>
              <a:rPr lang="en-US" i="1" dirty="0"/>
              <a:t> </a:t>
            </a:r>
          </a:p>
          <a:p>
            <a:r>
              <a:rPr lang="en-US" i="1" dirty="0"/>
              <a:t>Berlin) </a:t>
            </a:r>
            <a:r>
              <a:rPr lang="en-US" i="1" dirty="0" err="1"/>
              <a:t>Antikensammlung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Berlin.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Rat is worshiped in today’s India where thousands of rats live and are fed in the Temple of Karni </a:t>
            </a:r>
          </a:p>
          <a:p>
            <a:r>
              <a:rPr lang="en-US" dirty="0"/>
              <a:t>Mata at </a:t>
            </a:r>
            <a:r>
              <a:rPr lang="en-US" dirty="0" err="1"/>
              <a:t>Deshnoke</a:t>
            </a:r>
            <a:r>
              <a:rPr lang="en-US" dirty="0"/>
              <a:t> in Rajasthan. Sacred rats and mice have also been found in tombs of women </a:t>
            </a:r>
          </a:p>
          <a:p>
            <a:r>
              <a:rPr lang="en-US" dirty="0"/>
              <a:t>from Neolithic Çatal </a:t>
            </a:r>
            <a:r>
              <a:rPr lang="en-US" dirty="0" err="1"/>
              <a:t>Höyük</a:t>
            </a:r>
            <a:r>
              <a:rPr lang="en-US" dirty="0"/>
              <a:t> in present-day Turkey to female warrior graves in Southern Ukraine.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67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D266C-98F4-37F9-E70C-8747B541E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DCF65-03B9-4F39-376D-48EBD9189F92}"/>
              </a:ext>
            </a:extLst>
          </p:cNvPr>
          <p:cNvSpPr txBox="1"/>
          <p:nvPr/>
        </p:nvSpPr>
        <p:spPr>
          <a:xfrm>
            <a:off x="437745" y="437745"/>
            <a:ext cx="114153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several ancient descriptions of animals being enticed by music. The story about the </a:t>
            </a:r>
          </a:p>
          <a:p>
            <a:r>
              <a:rPr lang="en-US" dirty="0"/>
              <a:t>legendary poet and prophet from Thrace (today bordering Bulgaria, Greece, Turkey), Orpheus, and </a:t>
            </a:r>
          </a:p>
          <a:p>
            <a:r>
              <a:rPr lang="en-US" dirty="0"/>
              <a:t>the many wild animals that came to listen to him playing the lyre (made from turtles’ shells) was </a:t>
            </a:r>
          </a:p>
          <a:p>
            <a:r>
              <a:rPr lang="en-US" dirty="0"/>
              <a:t>popular already in antiquity.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mosaic of animals and a person playing a harp with Villa Romana del Casale in the background&#10;&#10;AI-generated content may be incorrect.">
            <a:extLst>
              <a:ext uri="{FF2B5EF4-FFF2-40B4-BE49-F238E27FC236}">
                <a16:creationId xmlns:a16="http://schemas.microsoft.com/office/drawing/2014/main" id="{3CA1B243-3959-65C1-E166-8296EE664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82" y="2423160"/>
            <a:ext cx="247594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7D2FBF-B914-96D5-317E-6C8382D37FAA}"/>
              </a:ext>
            </a:extLst>
          </p:cNvPr>
          <p:cNvSpPr txBox="1"/>
          <p:nvPr/>
        </p:nvSpPr>
        <p:spPr>
          <a:xfrm>
            <a:off x="437745" y="3998068"/>
            <a:ext cx="11806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“Orpheus Taming Wild Animals.” Mosaic. Eastern Roman Empire, near Edessa. 194 CE.</a:t>
            </a:r>
            <a:r>
              <a:rPr lang="en-US" dirty="0"/>
              <a:t> </a:t>
            </a:r>
            <a:r>
              <a:rPr lang="en-US" i="1" dirty="0"/>
              <a:t>Dallas Museum of </a:t>
            </a:r>
          </a:p>
          <a:p>
            <a:r>
              <a:rPr lang="en-US" i="1" dirty="0"/>
              <a:t>Art.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53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1E3D2-6A14-FE15-0790-6D3503FA5360}"/>
              </a:ext>
            </a:extLst>
          </p:cNvPr>
          <p:cNvSpPr txBox="1"/>
          <p:nvPr/>
        </p:nvSpPr>
        <p:spPr>
          <a:xfrm>
            <a:off x="554477" y="603115"/>
            <a:ext cx="117455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Hunting as Displays of Manhood </a:t>
            </a:r>
          </a:p>
          <a:p>
            <a:endParaRPr lang="en-US" dirty="0"/>
          </a:p>
          <a:p>
            <a:r>
              <a:rPr lang="en-US" b="1" dirty="0"/>
              <a:t>Deer</a:t>
            </a:r>
            <a:endParaRPr lang="en-US" dirty="0"/>
          </a:p>
          <a:p>
            <a:endParaRPr lang="en-US" dirty="0"/>
          </a:p>
          <a:p>
            <a:r>
              <a:rPr lang="en-US" dirty="0"/>
              <a:t>Of the story about Alcaeus, there are many versions. A children’s cartoon on American TV a couple of </a:t>
            </a:r>
          </a:p>
          <a:p>
            <a:r>
              <a:rPr lang="en-US" dirty="0"/>
              <a:t>years ago, featured the story of the goddess Artemis and the hunter Actaeon, loosely based on Ovid’s </a:t>
            </a:r>
          </a:p>
          <a:p>
            <a:r>
              <a:rPr lang="en-US" dirty="0"/>
              <a:t>tale in the </a:t>
            </a:r>
            <a:r>
              <a:rPr lang="en-US" i="1" dirty="0"/>
              <a:t>Metamorphoses</a:t>
            </a:r>
            <a:r>
              <a:rPr lang="en-US" dirty="0"/>
              <a:t>. This version described how the Greek goddess Artemis transformed the </a:t>
            </a:r>
          </a:p>
          <a:p>
            <a:r>
              <a:rPr lang="en-US" dirty="0"/>
              <a:t>hunter Actaeon into a stag to teach him a lesson about not killing animals. The terrified Actaeon, </a:t>
            </a:r>
          </a:p>
          <a:p>
            <a:r>
              <a:rPr lang="en-US" dirty="0"/>
              <a:t>now a deer, attempts to speak but is not able to make himself understood without a human language. </a:t>
            </a:r>
          </a:p>
          <a:p>
            <a:r>
              <a:rPr lang="en-US" dirty="0"/>
              <a:t>As his hunting companions are poised to throw their spears and shoot their arrows and the hunting </a:t>
            </a:r>
          </a:p>
          <a:p>
            <a:r>
              <a:rPr lang="en-US" dirty="0"/>
              <a:t>dogs are about to pounce at the “deer” Actaeon, he promises Artemis that if she would only change </a:t>
            </a:r>
          </a:p>
          <a:p>
            <a:r>
              <a:rPr lang="en-US" dirty="0"/>
              <a:t>him back into human form, he would never kill another living being and instead educate his hunting </a:t>
            </a:r>
          </a:p>
          <a:p>
            <a:r>
              <a:rPr lang="en-US" dirty="0"/>
              <a:t>companions about the plight and suffering of hunted animals, which was indeed the happy outcome.</a:t>
            </a:r>
          </a:p>
          <a:p>
            <a:endParaRPr lang="en-US" dirty="0"/>
          </a:p>
        </p:txBody>
      </p:sp>
      <p:pic>
        <p:nvPicPr>
          <p:cNvPr id="4" name="Picture 3" descr="A black and yellow vase with a person shooting a dog&#10;&#10;AI-generated content may be incorrect.">
            <a:extLst>
              <a:ext uri="{FF2B5EF4-FFF2-40B4-BE49-F238E27FC236}">
                <a16:creationId xmlns:a16="http://schemas.microsoft.com/office/drawing/2014/main" id="{BA8EB840-8F0F-0CBA-CDC5-503846783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78" y="4273105"/>
            <a:ext cx="2153705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67E20-23CD-CA4B-9F48-9E678BAE580E}"/>
              </a:ext>
            </a:extLst>
          </p:cNvPr>
          <p:cNvSpPr txBox="1"/>
          <p:nvPr/>
        </p:nvSpPr>
        <p:spPr>
          <a:xfrm>
            <a:off x="554477" y="5710136"/>
            <a:ext cx="11492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r>
              <a:rPr lang="en-US" i="1" dirty="0"/>
              <a:t>Artemis shooting at Actaeon with his own hunting dogs attacking, seeing him as a deer. Bell krater to </a:t>
            </a:r>
          </a:p>
          <a:p>
            <a:r>
              <a:rPr lang="en-US" i="1" dirty="0"/>
              <a:t>mix water and wine by the so-called Pan Painter, ca. 470 BCE. Museum of Fine Arts, Boston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66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8A3040-0A0D-7F55-6FC5-76A26409847D}"/>
              </a:ext>
            </a:extLst>
          </p:cNvPr>
          <p:cNvSpPr txBox="1"/>
          <p:nvPr/>
        </p:nvSpPr>
        <p:spPr>
          <a:xfrm>
            <a:off x="525294" y="642026"/>
            <a:ext cx="116044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Deer were hunted then as now for “sport” or rather for “tests of manhood.”  However, the gentle deer </a:t>
            </a:r>
          </a:p>
          <a:p>
            <a:r>
              <a:rPr lang="en-US" dirty="0"/>
              <a:t>were also sacred; in antiquity as the special companions of the goddess Artemis/Diana, but also as </a:t>
            </a:r>
          </a:p>
          <a:p>
            <a:r>
              <a:rPr lang="en-US" dirty="0"/>
              <a:t>gods in their own right among the Celts and other ancient peoples.</a:t>
            </a:r>
          </a:p>
          <a:p>
            <a:endParaRPr lang="en-US" dirty="0"/>
          </a:p>
        </p:txBody>
      </p:sp>
      <p:pic>
        <p:nvPicPr>
          <p:cNvPr id="4" name="Picture 3" descr="A statue of a person holding a deer&#10;&#10;AI-generated content may be incorrect.">
            <a:extLst>
              <a:ext uri="{FF2B5EF4-FFF2-40B4-BE49-F238E27FC236}">
                <a16:creationId xmlns:a16="http://schemas.microsoft.com/office/drawing/2014/main" id="{58BD75EF-6A7A-DE7A-DFAC-728C097D0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81" y="2298375"/>
            <a:ext cx="1549645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677094-4A06-697E-4254-DCDE83D25A31}"/>
              </a:ext>
            </a:extLst>
          </p:cNvPr>
          <p:cNvSpPr txBox="1"/>
          <p:nvPr/>
        </p:nvSpPr>
        <p:spPr>
          <a:xfrm>
            <a:off x="525294" y="4669277"/>
            <a:ext cx="11137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</a:t>
            </a:r>
          </a:p>
          <a:p>
            <a:r>
              <a:rPr lang="en-US" i="1" dirty="0"/>
              <a:t>Artemis and a Stag.” European female (roe) deer may sometimes also sport antlers, so it could be </a:t>
            </a:r>
          </a:p>
          <a:p>
            <a:r>
              <a:rPr lang="en-US" i="1" dirty="0"/>
              <a:t>a doe. Roman copy of a sculpture by Greek artist </a:t>
            </a:r>
            <a:r>
              <a:rPr lang="en-US" i="1" dirty="0" err="1"/>
              <a:t>Leochares</a:t>
            </a:r>
            <a:r>
              <a:rPr lang="en-US" i="1" dirty="0"/>
              <a:t> from ca. 325 BCE. Louvre.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10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in&#10;&#10;AI-generated content may be incorrect.">
            <a:extLst>
              <a:ext uri="{FF2B5EF4-FFF2-40B4-BE49-F238E27FC236}">
                <a16:creationId xmlns:a16="http://schemas.microsoft.com/office/drawing/2014/main" id="{404C3B9E-88CC-2982-9F9F-7F75A333B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96" y="471967"/>
            <a:ext cx="2018703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D3BE8-86B7-7693-7EB4-E392E853B4D7}"/>
              </a:ext>
            </a:extLst>
          </p:cNvPr>
          <p:cNvSpPr txBox="1"/>
          <p:nvPr/>
        </p:nvSpPr>
        <p:spPr>
          <a:xfrm>
            <a:off x="544749" y="2665379"/>
            <a:ext cx="11455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Artemis’/Diana’s deer on a Roman billon </a:t>
            </a:r>
            <a:r>
              <a:rPr lang="en-US" i="1" dirty="0" err="1"/>
              <a:t>Antoninianus</a:t>
            </a:r>
            <a:r>
              <a:rPr lang="en-US" i="1" dirty="0"/>
              <a:t>, from the reign of Emperor </a:t>
            </a:r>
            <a:r>
              <a:rPr lang="en-US" i="1" dirty="0" err="1"/>
              <a:t>Gallienus</a:t>
            </a:r>
            <a:r>
              <a:rPr lang="en-US" i="1" dirty="0"/>
              <a:t>, </a:t>
            </a:r>
          </a:p>
          <a:p>
            <a:r>
              <a:rPr lang="en-US" i="1" dirty="0"/>
              <a:t>ca. 267/268 CE.  DIANAE CONSERVATORI AVGVSTI (to Diana (Artemis), the Preserver of the Emperor).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A gold statue of a bird&#10;&#10;AI-generated content may be incorrect.">
            <a:extLst>
              <a:ext uri="{FF2B5EF4-FFF2-40B4-BE49-F238E27FC236}">
                <a16:creationId xmlns:a16="http://schemas.microsoft.com/office/drawing/2014/main" id="{E34D5F66-731A-F90A-BFBC-BFAE56140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06" y="3588709"/>
            <a:ext cx="2426885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56DFEB-F4D5-E068-863D-06F8C8C63245}"/>
              </a:ext>
            </a:extLst>
          </p:cNvPr>
          <p:cNvSpPr txBox="1"/>
          <p:nvPr/>
        </p:nvSpPr>
        <p:spPr>
          <a:xfrm>
            <a:off x="622570" y="5233481"/>
            <a:ext cx="11331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Scythian fibula (broch) in the shape of a deer. Northern Caucasus. Made of gold, late 7</a:t>
            </a:r>
            <a:r>
              <a:rPr lang="en-US" i="1" baseline="30000" dirty="0"/>
              <a:t>th</a:t>
            </a:r>
            <a:r>
              <a:rPr lang="en-US" i="1" dirty="0"/>
              <a:t> century </a:t>
            </a:r>
          </a:p>
          <a:p>
            <a:r>
              <a:rPr lang="en-US" i="1" dirty="0"/>
              <a:t>BCE. Hermitage, Saint Petersburg.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9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666A1C-D2B9-3EE8-2391-8BF5D5779420}"/>
              </a:ext>
            </a:extLst>
          </p:cNvPr>
          <p:cNvSpPr txBox="1"/>
          <p:nvPr/>
        </p:nvSpPr>
        <p:spPr>
          <a:xfrm>
            <a:off x="466928" y="496111"/>
            <a:ext cx="114345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Wild boars, too, were hunted, especially among the Etruscans. However, hunting in classical Greece </a:t>
            </a:r>
          </a:p>
          <a:p>
            <a:r>
              <a:rPr lang="en-US" dirty="0"/>
              <a:t>seems mostly to have been an activity among upper class young males for “sport” or “proof of </a:t>
            </a:r>
          </a:p>
          <a:p>
            <a:r>
              <a:rPr lang="en-US" dirty="0"/>
              <a:t>manhood” rather than among farmers or workers for food, so the number of animals hunted in </a:t>
            </a:r>
          </a:p>
          <a:p>
            <a:r>
              <a:rPr lang="en-US" dirty="0"/>
              <a:t>antiquity would have been much smaller than today.</a:t>
            </a:r>
          </a:p>
          <a:p>
            <a:endParaRPr lang="en-US" dirty="0"/>
          </a:p>
        </p:txBody>
      </p:sp>
      <p:pic>
        <p:nvPicPr>
          <p:cNvPr id="5" name="Picture 4" descr="A ceramic pig with a vase&#10;&#10;AI-generated content may be incorrect.">
            <a:extLst>
              <a:ext uri="{FF2B5EF4-FFF2-40B4-BE49-F238E27FC236}">
                <a16:creationId xmlns:a16="http://schemas.microsoft.com/office/drawing/2014/main" id="{8B780EDE-30AD-DD25-38BA-28A22A7E1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24" y="3049429"/>
            <a:ext cx="2413802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69F27-8F8E-7014-4363-587CF21CD535}"/>
              </a:ext>
            </a:extLst>
          </p:cNvPr>
          <p:cNvSpPr txBox="1"/>
          <p:nvPr/>
        </p:nvSpPr>
        <p:spPr>
          <a:xfrm>
            <a:off x="603115" y="3429000"/>
            <a:ext cx="110001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Etruscan perfume bottle in the figure of a boar, ca. 600-500 BCE. Cleveland Museum of Art, Ohio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0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04099-1D9E-F8C5-3D96-9FA24DFB5C6C}"/>
              </a:ext>
            </a:extLst>
          </p:cNvPr>
          <p:cNvSpPr txBox="1"/>
          <p:nvPr/>
        </p:nvSpPr>
        <p:spPr>
          <a:xfrm>
            <a:off x="807396" y="904672"/>
            <a:ext cx="111844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On the Emotions of Animals</a:t>
            </a:r>
          </a:p>
          <a:p>
            <a:endParaRPr lang="en-US" dirty="0"/>
          </a:p>
          <a:p>
            <a:r>
              <a:rPr lang="en-US" b="1" dirty="0"/>
              <a:t>The profound sadness some animals feel at the loss of a friend was nicely captured by Aelian: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Now the purple coot, in addition to being extremely jealous, has, I believe, this peculiarity; they </a:t>
            </a:r>
          </a:p>
          <a:p>
            <a:r>
              <a:rPr lang="en-US" i="1" dirty="0"/>
              <a:t>say that it is devoted to its own kin and loves the company of its mates. At any rate I have heard </a:t>
            </a:r>
          </a:p>
          <a:p>
            <a:r>
              <a:rPr lang="en-US" i="1" dirty="0"/>
              <a:t>that a purple coot and a cock were reared in the same house that they fed together, that they </a:t>
            </a:r>
          </a:p>
          <a:p>
            <a:r>
              <a:rPr lang="en-US" i="1" dirty="0"/>
              <a:t>walked step for step, and that they dusted in the same spot. From these causes there sprang up a </a:t>
            </a:r>
          </a:p>
          <a:p>
            <a:r>
              <a:rPr lang="en-US" i="1" dirty="0"/>
              <a:t>remarkable friendship between them. And one day on the occasion of a festival their master </a:t>
            </a:r>
          </a:p>
          <a:p>
            <a:r>
              <a:rPr lang="en-US" i="1" dirty="0"/>
              <a:t>sacrificed the cock and made a feast with his household. But the purple coot, deprived of its </a:t>
            </a:r>
          </a:p>
          <a:p>
            <a:r>
              <a:rPr lang="en-US" i="1" dirty="0"/>
              <a:t>companion and unable to endure the loneliness, starved itself to death</a:t>
            </a:r>
            <a:r>
              <a:rPr lang="en-US" dirty="0"/>
              <a:t>” (Aelian, </a:t>
            </a:r>
            <a:r>
              <a:rPr lang="en-US" i="1" dirty="0"/>
              <a:t>On Animals</a:t>
            </a:r>
            <a:r>
              <a:rPr lang="en-US" dirty="0"/>
              <a:t> 5.28).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23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10071-9996-2662-B25C-C88FC5A92F56}"/>
              </a:ext>
            </a:extLst>
          </p:cNvPr>
          <p:cNvSpPr txBox="1"/>
          <p:nvPr/>
        </p:nvSpPr>
        <p:spPr>
          <a:xfrm>
            <a:off x="389106" y="496111"/>
            <a:ext cx="1196032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cow mother’s intense love for her calf was faithfully described by Roman poet and philosopher </a:t>
            </a:r>
          </a:p>
          <a:p>
            <a:r>
              <a:rPr lang="en-US" b="1" dirty="0"/>
              <a:t>Lucretius (ca. 99-55 BCE):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For often in front of the noble shrines of the gods a calf falls slain beside the incense-burning altars, </a:t>
            </a:r>
          </a:p>
          <a:p>
            <a:r>
              <a:rPr lang="en-US" i="1" dirty="0"/>
              <a:t>breathing up a hot stream of blood from his breast; but the mother bereaved wanders through the </a:t>
            </a:r>
          </a:p>
          <a:p>
            <a:r>
              <a:rPr lang="en-US" i="1" dirty="0"/>
              <a:t>green glens, and seeks on the ground the prints marked by the cloven hooves, as she surveys all the </a:t>
            </a:r>
          </a:p>
          <a:p>
            <a:r>
              <a:rPr lang="en-US" i="1" dirty="0"/>
              <a:t>regions if she may espy somewhere her lost offspring, and coming to a stand fills the leafy woods with </a:t>
            </a:r>
          </a:p>
          <a:p>
            <a:r>
              <a:rPr lang="en-US" i="1" dirty="0"/>
              <a:t>her moaning, and often revisits the stall, pierced with yearning for her calf; nor can tender willow-growths,</a:t>
            </a:r>
          </a:p>
          <a:p>
            <a:r>
              <a:rPr lang="en-US" i="1" dirty="0"/>
              <a:t>and herbage growing rich in the dew, and those rivers flowing level with their banks, give delight to her </a:t>
            </a:r>
            <a:br>
              <a:rPr lang="en-US" i="1" dirty="0"/>
            </a:br>
            <a:r>
              <a:rPr lang="en-US" i="1" dirty="0"/>
              <a:t>mind and rebuff her sudden care, nor can the sight of other calves in the happy pastures divert her </a:t>
            </a:r>
          </a:p>
          <a:p>
            <a:r>
              <a:rPr lang="en-US" i="1" dirty="0"/>
              <a:t>mind and lighten her load of care: so persistently she seeks for something of her own that she knows </a:t>
            </a:r>
          </a:p>
          <a:p>
            <a:r>
              <a:rPr lang="en-US" i="1" dirty="0"/>
              <a:t>well</a:t>
            </a:r>
            <a:r>
              <a:rPr lang="en-US" dirty="0"/>
              <a:t>” (Lucretius, </a:t>
            </a:r>
            <a:r>
              <a:rPr lang="en-US" i="1" dirty="0"/>
              <a:t>De Rerum Natura</a:t>
            </a:r>
            <a:r>
              <a:rPr lang="en-US" dirty="0"/>
              <a:t> 352-366).</a:t>
            </a:r>
          </a:p>
          <a:p>
            <a:endParaRPr lang="en-US" dirty="0"/>
          </a:p>
          <a:p>
            <a:r>
              <a:rPr lang="en-US" b="1" dirty="0"/>
              <a:t>On the Intelligence of Animals</a:t>
            </a:r>
          </a:p>
          <a:p>
            <a:endParaRPr lang="en-US" dirty="0"/>
          </a:p>
          <a:p>
            <a:r>
              <a:rPr lang="en-US" dirty="0"/>
              <a:t>Several ancient authors commented on the intelligence of various animal species.</a:t>
            </a:r>
          </a:p>
          <a:p>
            <a:r>
              <a:rPr lang="en-US" dirty="0"/>
              <a:t>For example, the intelligence of cows and baboons in Aelian’s </a:t>
            </a:r>
            <a:r>
              <a:rPr lang="en-US" i="1" dirty="0"/>
              <a:t>On the Nature of Animals</a:t>
            </a:r>
            <a:r>
              <a:rPr lang="en-US" dirty="0"/>
              <a:t> 7.1 and </a:t>
            </a:r>
          </a:p>
          <a:p>
            <a:r>
              <a:rPr lang="en-US" dirty="0"/>
              <a:t>6.10(</a:t>
            </a:r>
            <a:r>
              <a:rPr lang="en-US" dirty="0" err="1"/>
              <a:t>i</a:t>
            </a:r>
            <a:r>
              <a:rPr lang="en-US" dirty="0"/>
              <a:t>) and in Plutarch’s </a:t>
            </a:r>
            <a:r>
              <a:rPr lang="en-US" i="1" dirty="0"/>
              <a:t>On the Intelligence of Animals</a:t>
            </a:r>
            <a:r>
              <a:rPr lang="en-US" dirty="0"/>
              <a:t> 974d-e; the intelligence of the mule in </a:t>
            </a:r>
          </a:p>
          <a:p>
            <a:r>
              <a:rPr lang="en-US" dirty="0"/>
              <a:t>Plutarch (970a-b), Ants (967d-968b), crows, crocodiles, elephants, partridges, deer, fish such as </a:t>
            </a:r>
          </a:p>
          <a:p>
            <a:r>
              <a:rPr lang="en-US" dirty="0"/>
              <a:t>mullets, and cranes, tortoises, dolphins, horses.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1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ll with a painting of monkeys and monkeys&#10;&#10;AI-generated content may be incorrect.">
            <a:extLst>
              <a:ext uri="{FF2B5EF4-FFF2-40B4-BE49-F238E27FC236}">
                <a16:creationId xmlns:a16="http://schemas.microsoft.com/office/drawing/2014/main" id="{56E875C6-2EF7-24F0-2803-F2A42F1D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60" y="740851"/>
            <a:ext cx="2468880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167D5-4FAD-EE67-4DB4-49EB0D8016EB}"/>
              </a:ext>
            </a:extLst>
          </p:cNvPr>
          <p:cNvSpPr txBox="1"/>
          <p:nvPr/>
        </p:nvSpPr>
        <p:spPr>
          <a:xfrm>
            <a:off x="765110" y="3648269"/>
            <a:ext cx="107228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“Blue Monkey” fresco. Thera (Santorini). Room Beta 6. West Wall, ca. 1500 BCE.</a:t>
            </a:r>
            <a:endParaRPr lang="en-US" dirty="0"/>
          </a:p>
          <a:p>
            <a:endParaRPr lang="en-US" dirty="0"/>
          </a:p>
          <a:p>
            <a:r>
              <a:rPr lang="en-US" dirty="0"/>
              <a:t>Both Minoan women (painted white) and men (painted red-brown) participated in acrobatic </a:t>
            </a:r>
          </a:p>
          <a:p>
            <a:r>
              <a:rPr lang="en-US" dirty="0"/>
              <a:t>“performances,” which involved jumping over bulls. The bulls, however, were not killed as in </a:t>
            </a:r>
          </a:p>
          <a:p>
            <a:r>
              <a:rPr lang="en-US" dirty="0"/>
              <a:t>contemporary Spanish bullfights but were sacred to the Minoans.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442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30196-8F6C-C970-A64A-87D4E326042C}"/>
              </a:ext>
            </a:extLst>
          </p:cNvPr>
          <p:cNvSpPr txBox="1"/>
          <p:nvPr/>
        </p:nvSpPr>
        <p:spPr>
          <a:xfrm>
            <a:off x="476655" y="369651"/>
            <a:ext cx="116605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Aelian on baboons that dance and play instruments:</a:t>
            </a:r>
          </a:p>
          <a:p>
            <a:endParaRPr lang="en-US" dirty="0"/>
          </a:p>
          <a:p>
            <a:r>
              <a:rPr lang="en-US" i="1" dirty="0"/>
              <a:t>“Under the Ptolemies the Egyptians taught baboons their letters, how to dance, how to play the flute </a:t>
            </a:r>
          </a:p>
          <a:p>
            <a:r>
              <a:rPr lang="en-US" i="1" dirty="0"/>
              <a:t>and the harp. And a baboon would demand money for these accomplishments, and would put </a:t>
            </a:r>
          </a:p>
          <a:p>
            <a:r>
              <a:rPr lang="en-US" i="1" dirty="0"/>
              <a:t>what was given him into a bag which he carried attached to his person, just like professional beggars</a:t>
            </a:r>
            <a:r>
              <a:rPr lang="en-US" dirty="0"/>
              <a:t>” </a:t>
            </a:r>
          </a:p>
          <a:p>
            <a:r>
              <a:rPr lang="en-US" dirty="0"/>
              <a:t>(Aelian, </a:t>
            </a:r>
            <a:r>
              <a:rPr lang="en-US" i="1" dirty="0"/>
              <a:t>On the Nature of Animals</a:t>
            </a:r>
            <a:r>
              <a:rPr lang="en-US" dirty="0"/>
              <a:t>, 6.10[</a:t>
            </a:r>
            <a:r>
              <a:rPr lang="en-US" dirty="0" err="1"/>
              <a:t>i</a:t>
            </a:r>
            <a:r>
              <a:rPr lang="en-US" dirty="0"/>
              <a:t>]).</a:t>
            </a:r>
          </a:p>
          <a:p>
            <a:endParaRPr lang="en-US" b="1" dirty="0"/>
          </a:p>
          <a:p>
            <a:r>
              <a:rPr lang="en-US" b="1" dirty="0"/>
              <a:t>Plutarch on the intelligence of ants: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“A matter obvious to everyone is the consideration ants show when they meet: those that bear no </a:t>
            </a:r>
          </a:p>
          <a:p>
            <a:r>
              <a:rPr lang="en-US" i="1" dirty="0"/>
              <a:t>load always give way to those who have one and let them pass. Obvious also is the manner in which </a:t>
            </a:r>
          </a:p>
          <a:p>
            <a:r>
              <a:rPr lang="en-US" i="1" dirty="0"/>
              <a:t>they gnaw through and dismember things that are difficult to carry or to convey past an obstacle, in </a:t>
            </a:r>
          </a:p>
          <a:p>
            <a:r>
              <a:rPr lang="en-US" i="1" dirty="0"/>
              <a:t>order that they may make easy loads for several” </a:t>
            </a:r>
            <a:r>
              <a:rPr lang="en-US" dirty="0"/>
              <a:t>(Plutarch, </a:t>
            </a:r>
            <a:r>
              <a:rPr lang="en-US" i="1" dirty="0"/>
              <a:t>On the Intelligence of Animals</a:t>
            </a:r>
            <a:r>
              <a:rPr lang="en-US" dirty="0"/>
              <a:t> 967f)</a:t>
            </a:r>
            <a:r>
              <a:rPr lang="en-US" i="1" dirty="0"/>
              <a:t>.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E5AF3-345D-807A-A395-4309C4D074C5}"/>
              </a:ext>
            </a:extLst>
          </p:cNvPr>
          <p:cNvSpPr txBox="1"/>
          <p:nvPr/>
        </p:nvSpPr>
        <p:spPr>
          <a:xfrm>
            <a:off x="603115" y="4062970"/>
            <a:ext cx="115740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“But what goes beyond any other conception of their intelligence is their anticipation of the </a:t>
            </a:r>
          </a:p>
          <a:p>
            <a:r>
              <a:rPr lang="en-US" i="1" dirty="0"/>
              <a:t>germination of wheat. You know, of course, that wheat does not remain permanently dry and stable, </a:t>
            </a:r>
          </a:p>
          <a:p>
            <a:r>
              <a:rPr lang="en-US" i="1" dirty="0"/>
              <a:t>but expands and lactifies in the process of germination. In order, then, to keep it from running to seed </a:t>
            </a:r>
          </a:p>
          <a:p>
            <a:r>
              <a:rPr lang="en-US" i="1" dirty="0"/>
              <a:t>and losing its value as food, and to keep it permanently edible, the ants eat out the germ from </a:t>
            </a:r>
          </a:p>
          <a:p>
            <a:r>
              <a:rPr lang="en-US" i="1" dirty="0"/>
              <a:t>which springs the new shoot of wheat” </a:t>
            </a:r>
            <a:r>
              <a:rPr lang="en-US" dirty="0"/>
              <a:t>(968a)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146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C7E89-EC48-C2A0-1D79-81FC140E4D93}"/>
              </a:ext>
            </a:extLst>
          </p:cNvPr>
          <p:cNvSpPr txBox="1"/>
          <p:nvPr/>
        </p:nvSpPr>
        <p:spPr>
          <a:xfrm>
            <a:off x="408562" y="515566"/>
            <a:ext cx="1170224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Animals do not need mnemonic devices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Animals retain the memory of their experiences and have no need of those mnemonic systems </a:t>
            </a:r>
          </a:p>
          <a:p>
            <a:r>
              <a:rPr lang="en-US" i="1" dirty="0"/>
              <a:t>devised by Simonides, by Hippias, and by </a:t>
            </a:r>
            <a:r>
              <a:rPr lang="en-US" i="1" dirty="0" err="1"/>
              <a:t>Theodectes</a:t>
            </a:r>
            <a:r>
              <a:rPr lang="en-US" i="1" dirty="0"/>
              <a:t>, or by any other of those who have been </a:t>
            </a:r>
          </a:p>
          <a:p>
            <a:r>
              <a:rPr lang="en-US" i="1" dirty="0"/>
              <a:t>extolled for their profession and their skill in this matter. For instance, a cow goes to the spot where </a:t>
            </a:r>
          </a:p>
          <a:p>
            <a:r>
              <a:rPr lang="en-US" i="1" dirty="0"/>
              <a:t>her calf was taken from her and mourns for it, lowing as is her wont</a:t>
            </a:r>
            <a:r>
              <a:rPr lang="en-US" dirty="0"/>
              <a:t>” (Aelian, </a:t>
            </a:r>
            <a:r>
              <a:rPr lang="en-US" i="1" dirty="0"/>
              <a:t>On the Nature of </a:t>
            </a:r>
          </a:p>
          <a:p>
            <a:r>
              <a:rPr lang="en-US" i="1" dirty="0"/>
              <a:t>Animals</a:t>
            </a:r>
            <a:r>
              <a:rPr lang="en-US" dirty="0"/>
              <a:t> 6.10[ii]).</a:t>
            </a:r>
          </a:p>
          <a:p>
            <a:endParaRPr lang="en-US" dirty="0"/>
          </a:p>
          <a:p>
            <a:r>
              <a:rPr lang="en-US" dirty="0"/>
              <a:t>Greco-Roman poet </a:t>
            </a:r>
            <a:r>
              <a:rPr lang="en-US" dirty="0" err="1"/>
              <a:t>Oppian</a:t>
            </a:r>
            <a:r>
              <a:rPr lang="en-US" dirty="0"/>
              <a:t> in treatises on fishing details the intelligence of Fish – Cuttle Fish, Prawn, </a:t>
            </a:r>
          </a:p>
          <a:p>
            <a:r>
              <a:rPr lang="en-US" dirty="0"/>
              <a:t>Crab, Grey Mullet, </a:t>
            </a:r>
            <a:r>
              <a:rPr lang="en-US" dirty="0" err="1"/>
              <a:t>Muraena</a:t>
            </a:r>
            <a:r>
              <a:rPr lang="en-US" dirty="0"/>
              <a:t>, Bass, etc. (</a:t>
            </a:r>
            <a:r>
              <a:rPr lang="en-US" dirty="0" err="1"/>
              <a:t>Oppian</a:t>
            </a:r>
            <a:r>
              <a:rPr lang="en-US" dirty="0"/>
              <a:t>, </a:t>
            </a:r>
            <a:r>
              <a:rPr lang="en-US" i="1" dirty="0" err="1"/>
              <a:t>Halieutica</a:t>
            </a:r>
            <a:r>
              <a:rPr lang="en-US" dirty="0"/>
              <a:t> 2.120; 2.169; 3.92-188; 4.40-64).</a:t>
            </a:r>
          </a:p>
          <a:p>
            <a:endParaRPr lang="en-US" dirty="0"/>
          </a:p>
          <a:p>
            <a:r>
              <a:rPr lang="en-US" b="1" dirty="0" err="1"/>
              <a:t>Oppian</a:t>
            </a:r>
            <a:r>
              <a:rPr lang="en-US" b="1" dirty="0"/>
              <a:t> (2</a:t>
            </a:r>
            <a:r>
              <a:rPr lang="en-US" b="1" baseline="30000" dirty="0"/>
              <a:t>nd</a:t>
            </a:r>
            <a:r>
              <a:rPr lang="en-US" b="1" dirty="0"/>
              <a:t> century CE) on the intelligence of fish: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Fish employ cunning wit and deceitful craft and often deceive even the wise fishermen themselves </a:t>
            </a:r>
          </a:p>
          <a:p>
            <a:r>
              <a:rPr lang="en-US" i="1" dirty="0"/>
              <a:t>and escape from the might of hooks and from the belly of the trawl when already caught in them and </a:t>
            </a:r>
          </a:p>
          <a:p>
            <a:r>
              <a:rPr lang="en-US" i="1" dirty="0"/>
              <a:t>outrun the wits of men; outdoing them in craft and become a grief to the fishermen”</a:t>
            </a:r>
            <a:r>
              <a:rPr lang="en-US" dirty="0"/>
              <a:t> (</a:t>
            </a:r>
            <a:r>
              <a:rPr lang="en-US" dirty="0" err="1"/>
              <a:t>Oppian</a:t>
            </a:r>
            <a:r>
              <a:rPr lang="en-US" dirty="0"/>
              <a:t>, </a:t>
            </a:r>
          </a:p>
          <a:p>
            <a:r>
              <a:rPr lang="en-US" i="1" dirty="0" err="1"/>
              <a:t>Halieutica</a:t>
            </a:r>
            <a:r>
              <a:rPr lang="en-US" dirty="0"/>
              <a:t> 3.92-98).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66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128C3-AE4E-FD69-057A-6242D30E587C}"/>
              </a:ext>
            </a:extLst>
          </p:cNvPr>
          <p:cNvSpPr txBox="1"/>
          <p:nvPr/>
        </p:nvSpPr>
        <p:spPr>
          <a:xfrm>
            <a:off x="496111" y="486383"/>
            <a:ext cx="114473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Roman naturalist author Pliny the Elder (23-79 CE) on the intelligence of elephants: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 elephant is the largest of them all, and in intelligence approaches the nearest to man. It</a:t>
            </a:r>
          </a:p>
          <a:p>
            <a:r>
              <a:rPr lang="en-US" i="1" dirty="0"/>
              <a:t>understands the language of its country, it obeys commands, and it remembers all the duties which </a:t>
            </a:r>
          </a:p>
          <a:p>
            <a:r>
              <a:rPr lang="en-US" i="1" dirty="0"/>
              <a:t>it has been taught. It is sensible alike of the pleasures of love and glory, and, to a degree that is rare </a:t>
            </a:r>
          </a:p>
          <a:p>
            <a:r>
              <a:rPr lang="en-US" i="1" dirty="0"/>
              <a:t>among men even, possesses notions of honesty, prudence, and equity; it has a religious respect also </a:t>
            </a:r>
          </a:p>
          <a:p>
            <a:r>
              <a:rPr lang="en-US" i="1" dirty="0"/>
              <a:t>for the stars, and a veneration for the sun and the moon</a:t>
            </a:r>
            <a:r>
              <a:rPr lang="en-US" dirty="0"/>
              <a:t>” (Pliny, </a:t>
            </a:r>
            <a:r>
              <a:rPr lang="en-US" i="1" dirty="0"/>
              <a:t>Natural History</a:t>
            </a:r>
            <a:r>
              <a:rPr lang="en-US" dirty="0"/>
              <a:t> 8.1.).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085A7-A0E7-F089-2F09-928D97CE6C01}"/>
              </a:ext>
            </a:extLst>
          </p:cNvPr>
          <p:cNvSpPr txBox="1"/>
          <p:nvPr/>
        </p:nvSpPr>
        <p:spPr>
          <a:xfrm>
            <a:off x="593387" y="3219855"/>
            <a:ext cx="113720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Cruelty towards Animals in Antiquity</a:t>
            </a:r>
          </a:p>
          <a:p>
            <a:endParaRPr lang="en-US" dirty="0"/>
          </a:p>
          <a:p>
            <a:r>
              <a:rPr lang="en-US" b="1" dirty="0"/>
              <a:t>The use and exploitation of animals and human cruelty and deception towards them are poignantly </a:t>
            </a:r>
          </a:p>
          <a:p>
            <a:r>
              <a:rPr lang="en-US" b="1" dirty="0"/>
              <a:t>recounted in this ancient Egyptian allegory on a Demotic papyrus in Leiden: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31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837303-3D5B-8D83-D0FD-3A61A592AD78}"/>
              </a:ext>
            </a:extLst>
          </p:cNvPr>
          <p:cNvSpPr txBox="1"/>
          <p:nvPr/>
        </p:nvSpPr>
        <p:spPr>
          <a:xfrm>
            <a:off x="496111" y="535021"/>
            <a:ext cx="1175995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…One day it happened that he [a lion] met a panther whose fur was stripped, whose skin was torn, </a:t>
            </a:r>
          </a:p>
          <a:p>
            <a:r>
              <a:rPr lang="en-US" i="1" dirty="0"/>
              <a:t>who was half dead and half alive [because of his] wounds. The lion said: How did you get into this </a:t>
            </a:r>
          </a:p>
          <a:p>
            <a:r>
              <a:rPr lang="en-US" i="1" dirty="0"/>
              <a:t>condition? … The panther said: “It was man.” The lion said to him: Man, what is that?” The panther </a:t>
            </a:r>
          </a:p>
          <a:p>
            <a:r>
              <a:rPr lang="en-US" i="1" dirty="0"/>
              <a:t>said: “There is no one more cunning than man. May you not fall into the hands of man!” The lion </a:t>
            </a:r>
          </a:p>
          <a:p>
            <a:r>
              <a:rPr lang="en-US" i="1" dirty="0"/>
              <a:t>became enraged against man. He ran away from the panther in order to search for [man]. The lion </a:t>
            </a:r>
          </a:p>
          <a:p>
            <a:r>
              <a:rPr lang="en-US" i="1" dirty="0"/>
              <a:t>encountered a team yoked […] […] so that one bit was in the mouth of the horse, the other bit [in the] </a:t>
            </a:r>
          </a:p>
          <a:p>
            <a:r>
              <a:rPr lang="en-US" i="1" dirty="0"/>
              <a:t>mouth of the donkey. The lion said to them: “Who is he who has done this to you?” They said: “It is man, </a:t>
            </a:r>
          </a:p>
          <a:p>
            <a:r>
              <a:rPr lang="en-US" i="1" dirty="0"/>
              <a:t>our master.” He said to them: “Is man mightier than you?” They said: …There is no one more cunning </a:t>
            </a:r>
          </a:p>
          <a:p>
            <a:r>
              <a:rPr lang="en-US" i="1" dirty="0"/>
              <a:t>than man. May you not fall into the hand of man” The lion became enraged against man. He ran </a:t>
            </a:r>
          </a:p>
          <a:p>
            <a:r>
              <a:rPr lang="en-US" i="1" dirty="0"/>
              <a:t>away from them.”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“The same happened to him with an ox and a cow, whose horns were clipped, whose noses were </a:t>
            </a:r>
          </a:p>
          <a:p>
            <a:r>
              <a:rPr lang="en-US" i="1" dirty="0"/>
              <a:t>pierced, and whose heads were roped. He questioned them. They said the same. The same thing </a:t>
            </a:r>
          </a:p>
          <a:p>
            <a:r>
              <a:rPr lang="en-US" i="1" dirty="0"/>
              <a:t>happened with a bear whose claws had been removed and whose teeth had been pulled. He asked </a:t>
            </a:r>
          </a:p>
          <a:p>
            <a:r>
              <a:rPr lang="en-US" i="1" dirty="0"/>
              <a:t>them, saying: “Is man stronger than you?” He said: “That is the truth. I had a servant who prepared my </a:t>
            </a:r>
          </a:p>
          <a:p>
            <a:r>
              <a:rPr lang="en-US" i="1" dirty="0"/>
              <a:t>food. He said to me: “Truly, your claws stick out from your flesh; you cannot pick up food with them. </a:t>
            </a:r>
          </a:p>
          <a:p>
            <a:r>
              <a:rPr lang="en-US" i="1" dirty="0"/>
              <a:t>Your teeth protrude; they do not let food reach your mouth. Release me and I will cause you to pick </a:t>
            </a:r>
          </a:p>
          <a:p>
            <a:r>
              <a:rPr lang="en-US" i="1" dirty="0"/>
              <a:t>up twice as much food!” When I released him, he removed my claws and my teeth. I have no food or </a:t>
            </a:r>
          </a:p>
          <a:p>
            <a:r>
              <a:rPr lang="en-US" i="1" dirty="0"/>
              <a:t>strength without them! He strewed sand in my eyes and ran away from me. The lion became enraged </a:t>
            </a:r>
          </a:p>
          <a:p>
            <a:r>
              <a:rPr lang="en-US" i="1" dirty="0"/>
              <a:t>against man. He ran away from the bear in order to search for man.”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682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0367E-30EF-0272-EDCD-E3B181D655E7}"/>
              </a:ext>
            </a:extLst>
          </p:cNvPr>
          <p:cNvSpPr txBox="1"/>
          <p:nvPr/>
        </p:nvSpPr>
        <p:spPr>
          <a:xfrm>
            <a:off x="632298" y="680936"/>
            <a:ext cx="112838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“He met a lion who was [tied to] a tree of the desert, the trunk being closed over his paw and he </a:t>
            </a:r>
          </a:p>
          <a:p>
            <a:r>
              <a:rPr lang="en-US" i="1" dirty="0"/>
              <a:t>was very distressed because he could not run away. The lion said to him: “How did you get into this </a:t>
            </a:r>
          </a:p>
          <a:p>
            <a:r>
              <a:rPr lang="en-US" i="1" dirty="0"/>
              <a:t>evil condition? Who is he who did this to you?” The lion said to him: “It is man. Beware, do not trust </a:t>
            </a:r>
          </a:p>
          <a:p>
            <a:r>
              <a:rPr lang="en-US" i="1" dirty="0"/>
              <a:t>him! Man is bad. Do not fall into the hand of man!” I had said to him: “What work do you do?” He </a:t>
            </a:r>
          </a:p>
          <a:p>
            <a:r>
              <a:rPr lang="en-US" i="1" dirty="0"/>
              <a:t>said to me: “My work is giving old age. I can make for you an amulet, so that you will never die.” </a:t>
            </a:r>
          </a:p>
          <a:p>
            <a:r>
              <a:rPr lang="en-US" i="1" dirty="0"/>
              <a:t>I went with him. He came to this tree of the mountain, sawed it, and said to me: “Stretch out your </a:t>
            </a:r>
          </a:p>
          <a:p>
            <a:r>
              <a:rPr lang="en-US" i="1" dirty="0"/>
              <a:t>paw.” I put my paw between the trunk; he shut its mouth on it. When he had ascertained that my </a:t>
            </a:r>
          </a:p>
          <a:p>
            <a:r>
              <a:rPr lang="en-US" i="1" dirty="0"/>
              <a:t>paw was fastened, so that I could not run after him, he strewed sand into my eyes and ran away </a:t>
            </a:r>
          </a:p>
          <a:p>
            <a:r>
              <a:rPr lang="en-US" i="1" dirty="0"/>
              <a:t>from me. Then the lion laughed and said: “Man if you should fall into my hand, I shall give you the </a:t>
            </a:r>
          </a:p>
          <a:p>
            <a:r>
              <a:rPr lang="en-US" i="1" dirty="0"/>
              <a:t>pain that you inflicted on my companion on the mountain!</a:t>
            </a:r>
            <a:r>
              <a:rPr lang="en-US" dirty="0"/>
              <a:t>” (I 384).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676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0FCE1-5895-E1F2-373B-E064BD328C07}"/>
              </a:ext>
            </a:extLst>
          </p:cNvPr>
          <p:cNvSpPr txBox="1"/>
          <p:nvPr/>
        </p:nvSpPr>
        <p:spPr>
          <a:xfrm>
            <a:off x="612843" y="505838"/>
            <a:ext cx="1168781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Conclusion</a:t>
            </a:r>
          </a:p>
          <a:p>
            <a:endParaRPr lang="en-US" dirty="0"/>
          </a:p>
          <a:p>
            <a:r>
              <a:rPr lang="en-US" dirty="0"/>
              <a:t>In ancient Mesopotamia and Egypt many animals were sacred and well-treated. In Greece and </a:t>
            </a:r>
          </a:p>
          <a:p>
            <a:r>
              <a:rPr lang="en-US" dirty="0"/>
              <a:t>Rome, too, animals could be sacred to gods and goddesses and pets, especially dogs, could receive </a:t>
            </a:r>
          </a:p>
          <a:p>
            <a:r>
              <a:rPr lang="en-US" dirty="0"/>
              <a:t>their own burials with tombstones honoring them. And even though animals were eaten, plant protein </a:t>
            </a:r>
          </a:p>
          <a:p>
            <a:r>
              <a:rPr lang="en-US" dirty="0"/>
              <a:t>was still the staple and there were no factory farms as today with more than 90 billion animals </a:t>
            </a:r>
          </a:p>
          <a:p>
            <a:r>
              <a:rPr lang="en-US" dirty="0"/>
              <a:t>slaughtered each year. Even though there were the occasional individual such </a:t>
            </a:r>
            <a:r>
              <a:rPr lang="en-US"/>
              <a:t>as the Greek </a:t>
            </a:r>
            <a:endParaRPr lang="en-US" dirty="0"/>
          </a:p>
          <a:p>
            <a:r>
              <a:rPr lang="en-US" dirty="0"/>
              <a:t>philosopher Aristotle (384–322 BCE) and, later in antiquity, physicians such as the Greek Galen </a:t>
            </a:r>
          </a:p>
          <a:p>
            <a:r>
              <a:rPr lang="en-US" dirty="0"/>
              <a:t>(129–ca. 210 CE) who performed dissections and vivisections to study animal anatomy and physiology, </a:t>
            </a:r>
          </a:p>
          <a:p>
            <a:r>
              <a:rPr lang="en-US" dirty="0"/>
              <a:t>it cannot compare to the more than 100 million animals currently being killed throughout the world </a:t>
            </a:r>
          </a:p>
          <a:p>
            <a:r>
              <a:rPr lang="en-US" dirty="0"/>
              <a:t>each year in today’s laboratories.  And with a much smaller human population, habitat loss was </a:t>
            </a:r>
          </a:p>
          <a:p>
            <a:r>
              <a:rPr lang="en-US" dirty="0"/>
              <a:t>minimal compared to today and man-made climate change was not yet an issue. The greatest </a:t>
            </a:r>
          </a:p>
          <a:p>
            <a:r>
              <a:rPr lang="en-US" dirty="0"/>
              <a:t>challenges non-human animals faced in antiquity were animal sacrifice and the imperial Roman </a:t>
            </a:r>
          </a:p>
          <a:p>
            <a:r>
              <a:rPr lang="en-US" dirty="0"/>
              <a:t>penchant for staging wild animal “fights” in the arena. As difficult as life for many animals was in </a:t>
            </a:r>
          </a:p>
          <a:p>
            <a:r>
              <a:rPr lang="en-US" dirty="0"/>
              <a:t>antiquity, several of the ancient narratives and pleas on behalf of nonhuman animals reveal a </a:t>
            </a:r>
          </a:p>
          <a:p>
            <a:r>
              <a:rPr lang="en-US" dirty="0"/>
              <a:t>passion for animals and animal welfare, even animal rights sentiments, among some ancient </a:t>
            </a:r>
          </a:p>
          <a:p>
            <a:r>
              <a:rPr lang="en-US" dirty="0"/>
              <a:t>individuals, echoed by contemporary animal rights advocates.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1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00B58-37D8-1F14-F31E-D518EC3B253D}"/>
              </a:ext>
            </a:extLst>
          </p:cNvPr>
          <p:cNvSpPr txBox="1"/>
          <p:nvPr/>
        </p:nvSpPr>
        <p:spPr>
          <a:xfrm>
            <a:off x="612843" y="525294"/>
            <a:ext cx="1166537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Select Bibliography</a:t>
            </a:r>
          </a:p>
          <a:p>
            <a:endParaRPr lang="en-US" dirty="0"/>
          </a:p>
          <a:p>
            <a:r>
              <a:rPr lang="en-US" dirty="0"/>
              <a:t>Aelian. </a:t>
            </a:r>
            <a:r>
              <a:rPr lang="en-US" i="1" dirty="0"/>
              <a:t>De Natura animalium. On the characteristics of animals</a:t>
            </a:r>
            <a:r>
              <a:rPr lang="en-US" dirty="0"/>
              <a:t>; Greek and English with an English </a:t>
            </a:r>
          </a:p>
          <a:p>
            <a:r>
              <a:rPr lang="en-US" dirty="0"/>
              <a:t>translation by A.F. Scholfield. Cambridge: Harvard University Press, 1958-1959.</a:t>
            </a:r>
          </a:p>
          <a:p>
            <a:endParaRPr lang="en-US" dirty="0"/>
          </a:p>
          <a:p>
            <a:r>
              <a:rPr lang="en-US" dirty="0"/>
              <a:t>Albertus Magnus.</a:t>
            </a:r>
            <a:r>
              <a:rPr lang="en-US" i="1" dirty="0"/>
              <a:t> De </a:t>
            </a:r>
            <a:r>
              <a:rPr lang="en-US" i="1" dirty="0" err="1"/>
              <a:t>animalibus</a:t>
            </a:r>
            <a:r>
              <a:rPr lang="en-US" i="1" dirty="0"/>
              <a:t>. On Animals: A Medieval Summa </a:t>
            </a:r>
            <a:r>
              <a:rPr lang="en-US" i="1" dirty="0" err="1"/>
              <a:t>Zoologica</a:t>
            </a:r>
            <a:r>
              <a:rPr lang="en-US" i="1" dirty="0"/>
              <a:t>, </a:t>
            </a:r>
            <a:r>
              <a:rPr lang="en-US" dirty="0"/>
              <a:t>translated and </a:t>
            </a:r>
          </a:p>
          <a:p>
            <a:r>
              <a:rPr lang="en-US" dirty="0"/>
              <a:t>annotated by Kenneth F. Kitchell, Jr., &amp; Irven Michael Resnick.</a:t>
            </a:r>
            <a:r>
              <a:rPr lang="en-US" i="1" dirty="0"/>
              <a:t> </a:t>
            </a:r>
            <a:r>
              <a:rPr lang="en-US" dirty="0"/>
              <a:t>Baltimore: Johns Hopkins University Press, </a:t>
            </a:r>
          </a:p>
          <a:p>
            <a:r>
              <a:rPr lang="en-US" dirty="0"/>
              <a:t>1999.</a:t>
            </a:r>
          </a:p>
          <a:p>
            <a:endParaRPr lang="en-US" i="1" dirty="0"/>
          </a:p>
          <a:p>
            <a:r>
              <a:rPr lang="en-US" i="1" dirty="0"/>
              <a:t>Aristotle’s Generation of Animals: A Critical Guide. </a:t>
            </a:r>
            <a:r>
              <a:rPr lang="en-US" dirty="0"/>
              <a:t>Andrea Falcon and David Lefebvre (eds.). </a:t>
            </a:r>
          </a:p>
          <a:p>
            <a:r>
              <a:rPr lang="en-US" dirty="0"/>
              <a:t>Cambridge University Press, 2018.</a:t>
            </a:r>
          </a:p>
          <a:p>
            <a:endParaRPr lang="en-US" dirty="0"/>
          </a:p>
          <a:p>
            <a:r>
              <a:rPr lang="en-US" dirty="0"/>
              <a:t>Brewer, Douglas J., Donald B. Redford, and Susan Redford. </a:t>
            </a:r>
            <a:r>
              <a:rPr lang="en-US" i="1" dirty="0"/>
              <a:t>Domestic Plants and Animals: The </a:t>
            </a:r>
          </a:p>
          <a:p>
            <a:r>
              <a:rPr lang="en-US" i="1" dirty="0"/>
              <a:t>Egyptian Origins. </a:t>
            </a:r>
            <a:r>
              <a:rPr lang="en-US" dirty="0"/>
              <a:t>Warminster, England: Aris &amp; Phillips, 1994.</a:t>
            </a:r>
          </a:p>
          <a:p>
            <a:endParaRPr lang="en-US" dirty="0"/>
          </a:p>
          <a:p>
            <a:r>
              <a:rPr lang="en-US" dirty="0"/>
              <a:t>Calder, Louise.</a:t>
            </a:r>
            <a:r>
              <a:rPr lang="en-US" i="1" dirty="0"/>
              <a:t> Cruelty and sentimentality: Greek attitudes to animals, 600-300 BC. </a:t>
            </a:r>
            <a:r>
              <a:rPr lang="fr-FR" dirty="0"/>
              <a:t>Oxford: </a:t>
            </a:r>
          </a:p>
          <a:p>
            <a:r>
              <a:rPr lang="fr-FR" dirty="0" err="1"/>
              <a:t>Archaeopress</a:t>
            </a:r>
            <a:r>
              <a:rPr lang="fr-FR" dirty="0"/>
              <a:t>, 2011.</a:t>
            </a:r>
          </a:p>
          <a:p>
            <a:endParaRPr lang="en-US" dirty="0"/>
          </a:p>
          <a:p>
            <a:r>
              <a:rPr lang="fr-FR" i="1" dirty="0"/>
              <a:t>Chiens et chats dans la préhistoire et l’antiquité. </a:t>
            </a:r>
            <a:r>
              <a:rPr lang="fr-FR" dirty="0"/>
              <a:t>Claire Bellier, Laureline </a:t>
            </a:r>
            <a:r>
              <a:rPr lang="fr-FR" dirty="0" err="1"/>
              <a:t>Cattelain</a:t>
            </a:r>
            <a:r>
              <a:rPr lang="fr-FR" dirty="0"/>
              <a:t> &amp; Pierre </a:t>
            </a:r>
            <a:r>
              <a:rPr lang="fr-FR" dirty="0" err="1"/>
              <a:t>Cattelain</a:t>
            </a:r>
            <a:r>
              <a:rPr lang="fr-FR" dirty="0"/>
              <a:t> </a:t>
            </a:r>
          </a:p>
          <a:p>
            <a:r>
              <a:rPr lang="fr-FR" dirty="0"/>
              <a:t>(</a:t>
            </a:r>
            <a:r>
              <a:rPr lang="fr-FR" dirty="0" err="1"/>
              <a:t>eds</a:t>
            </a:r>
            <a:r>
              <a:rPr lang="fr-FR" dirty="0"/>
              <a:t>.). </a:t>
            </a:r>
            <a:r>
              <a:rPr lang="en-US" dirty="0"/>
              <a:t>Treignes: Éditions du </a:t>
            </a:r>
            <a:r>
              <a:rPr lang="en-US" dirty="0" err="1"/>
              <a:t>Cedarc</a:t>
            </a:r>
            <a:r>
              <a:rPr lang="en-US" dirty="0"/>
              <a:t>, 2015.</a:t>
            </a:r>
          </a:p>
          <a:p>
            <a:endParaRPr lang="en-US" dirty="0"/>
          </a:p>
          <a:p>
            <a:r>
              <a:rPr lang="en-US" dirty="0"/>
              <a:t>Collins, Billie Jean. </a:t>
            </a:r>
            <a:r>
              <a:rPr lang="en-US" i="1" dirty="0"/>
              <a:t>A History of the Animal World in the Ancient Near East</a:t>
            </a:r>
            <a:r>
              <a:rPr lang="en-US" dirty="0"/>
              <a:t>. </a:t>
            </a:r>
            <a:r>
              <a:rPr lang="fr-FR" dirty="0"/>
              <a:t>Leiden; Boston: Brill, 2002.</a:t>
            </a:r>
          </a:p>
        </p:txBody>
      </p:sp>
    </p:spTree>
    <p:extLst>
      <p:ext uri="{BB962C8B-B14F-4D97-AF65-F5344CB8AC3E}">
        <p14:creationId xmlns:p14="http://schemas.microsoft.com/office/powerpoint/2010/main" val="1136819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CD3FD-8618-9075-FEB7-EA954B7B0FA0}"/>
              </a:ext>
            </a:extLst>
          </p:cNvPr>
          <p:cNvSpPr txBox="1"/>
          <p:nvPr/>
        </p:nvSpPr>
        <p:spPr>
          <a:xfrm>
            <a:off x="486383" y="437745"/>
            <a:ext cx="11681403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De l’aigle à la louve: Monnaies et gemmes antiques entre art, propagande et affirmation de soi. </a:t>
            </a:r>
          </a:p>
          <a:p>
            <a:r>
              <a:rPr lang="fr-FR" dirty="0"/>
              <a:t>Matteo </a:t>
            </a:r>
            <a:r>
              <a:rPr lang="fr-FR" dirty="0" err="1"/>
              <a:t>Campagnolo</a:t>
            </a:r>
            <a:r>
              <a:rPr lang="fr-FR" dirty="0"/>
              <a:t> and Carlo-Maria </a:t>
            </a:r>
            <a:r>
              <a:rPr lang="fr-FR" dirty="0" err="1"/>
              <a:t>Fallani</a:t>
            </a:r>
            <a:r>
              <a:rPr lang="fr-FR" dirty="0"/>
              <a:t> (</a:t>
            </a:r>
            <a:r>
              <a:rPr lang="fr-FR" dirty="0" err="1"/>
              <a:t>eds</a:t>
            </a:r>
            <a:r>
              <a:rPr lang="fr-FR" dirty="0"/>
              <a:t>.). Geneva: Musée d’art et d’histoire de Genève, </a:t>
            </a:r>
          </a:p>
          <a:p>
            <a:r>
              <a:rPr lang="fr-FR" dirty="0"/>
              <a:t>2018.</a:t>
            </a:r>
          </a:p>
          <a:p>
            <a:endParaRPr lang="en-US" dirty="0"/>
          </a:p>
          <a:p>
            <a:r>
              <a:rPr lang="en-US" dirty="0"/>
              <a:t>Ferris, Iain. </a:t>
            </a:r>
            <a:r>
              <a:rPr lang="en-US" i="1" dirty="0"/>
              <a:t>Cave Canem: Animals and Roman Society</a:t>
            </a:r>
            <a:r>
              <a:rPr lang="en-US" dirty="0"/>
              <a:t>. Gloucestershire: Amberley, 2018.</a:t>
            </a:r>
          </a:p>
          <a:p>
            <a:endParaRPr lang="en-US" dirty="0"/>
          </a:p>
          <a:p>
            <a:r>
              <a:rPr lang="en-US" dirty="0" err="1"/>
              <a:t>Gilhus</a:t>
            </a:r>
            <a:r>
              <a:rPr lang="en-US" dirty="0"/>
              <a:t>, Ingvild </a:t>
            </a:r>
            <a:r>
              <a:rPr lang="en-US" dirty="0" err="1"/>
              <a:t>Sælid</a:t>
            </a:r>
            <a:r>
              <a:rPr lang="en-US" dirty="0"/>
              <a:t>. </a:t>
            </a:r>
            <a:r>
              <a:rPr lang="en-US" i="1" dirty="0"/>
              <a:t>Animals, Gods and Humans: Changing Attitudes to Animals in Greek, Roman and </a:t>
            </a:r>
          </a:p>
          <a:p>
            <a:r>
              <a:rPr lang="en-US" i="1" dirty="0"/>
              <a:t>Early Christian Ideas</a:t>
            </a:r>
            <a:r>
              <a:rPr lang="en-US" dirty="0"/>
              <a:t>. London; New York: Routledge, 2006.</a:t>
            </a:r>
          </a:p>
          <a:p>
            <a:endParaRPr lang="en-US" dirty="0"/>
          </a:p>
          <a:p>
            <a:r>
              <a:rPr lang="en-US" dirty="0"/>
              <a:t>Harden, Alastair. </a:t>
            </a:r>
            <a:r>
              <a:rPr lang="en-US" i="1" dirty="0"/>
              <a:t>Animals in the Classical World: Ethical Perspectives from Greek and Roman Texts</a:t>
            </a:r>
            <a:r>
              <a:rPr lang="en-US" dirty="0"/>
              <a:t>. </a:t>
            </a:r>
          </a:p>
          <a:p>
            <a:r>
              <a:rPr lang="en-US" dirty="0" err="1"/>
              <a:t>Houndmills</a:t>
            </a:r>
            <a:r>
              <a:rPr lang="en-US" dirty="0"/>
              <a:t>, Basingstoke, Hampshire; New York: Palgrave Macmillan, 2013.</a:t>
            </a:r>
          </a:p>
          <a:p>
            <a:endParaRPr lang="en-US" i="1" dirty="0"/>
          </a:p>
          <a:p>
            <a:r>
              <a:rPr lang="en-US" i="1" dirty="0"/>
              <a:t>Interactions Between Animals and Humans in Graeco-Roman Antiquity. </a:t>
            </a:r>
            <a:r>
              <a:rPr lang="en-US" dirty="0"/>
              <a:t>Thorsten </a:t>
            </a:r>
            <a:r>
              <a:rPr lang="en-US" dirty="0" err="1"/>
              <a:t>Fögen</a:t>
            </a:r>
            <a:r>
              <a:rPr lang="en-US" dirty="0"/>
              <a:t> and Edmund </a:t>
            </a:r>
          </a:p>
          <a:p>
            <a:r>
              <a:rPr lang="en-US" dirty="0"/>
              <a:t>Thomas (eds.).</a:t>
            </a:r>
            <a:r>
              <a:rPr lang="en-US" i="1" dirty="0"/>
              <a:t> </a:t>
            </a:r>
            <a:r>
              <a:rPr lang="en-US" dirty="0"/>
              <a:t>Berlin; Boston: Walter de Gruyter, 2017.</a:t>
            </a:r>
          </a:p>
          <a:p>
            <a:endParaRPr lang="en-US" dirty="0"/>
          </a:p>
          <a:p>
            <a:r>
              <a:rPr lang="en-US" dirty="0"/>
              <a:t>Kitchell, Jr., Kenneth F. </a:t>
            </a:r>
            <a:r>
              <a:rPr lang="en-US" i="1" dirty="0"/>
              <a:t>Animals in the Ancient World from A to Z</a:t>
            </a:r>
            <a:r>
              <a:rPr lang="en-US" dirty="0"/>
              <a:t>. Abingdon, Oxon: Routledge, 2014.</a:t>
            </a:r>
          </a:p>
          <a:p>
            <a:endParaRPr lang="en-US" dirty="0"/>
          </a:p>
          <a:p>
            <a:r>
              <a:rPr lang="de-DE" dirty="0"/>
              <a:t>Korhonen, Tua and Erika Ruonakoski. </a:t>
            </a:r>
            <a:r>
              <a:rPr lang="en-US" i="1" dirty="0"/>
              <a:t>Human and Animal in Ancient Greece: Empathy and Encounter </a:t>
            </a:r>
          </a:p>
          <a:p>
            <a:r>
              <a:rPr lang="en-US" i="1" dirty="0"/>
              <a:t>in Classical Literature</a:t>
            </a:r>
            <a:r>
              <a:rPr lang="en-US" dirty="0"/>
              <a:t>. London; New York, NY: I.B. Tauris &amp; Co. Ltd, 2017.</a:t>
            </a:r>
          </a:p>
          <a:p>
            <a:endParaRPr lang="en-US" dirty="0"/>
          </a:p>
          <a:p>
            <a:r>
              <a:rPr lang="en-US" dirty="0"/>
              <a:t>Llewellyn-Jones, Lloyd. </a:t>
            </a:r>
            <a:r>
              <a:rPr lang="en-US" i="1" dirty="0"/>
              <a:t>The Culture of Animals in Antiquity: A Sourcebook with Commentaries</a:t>
            </a:r>
            <a:r>
              <a:rPr lang="en-US" dirty="0"/>
              <a:t>. Milton </a:t>
            </a:r>
          </a:p>
          <a:p>
            <a:r>
              <a:rPr lang="en-US" dirty="0"/>
              <a:t>Park, Abingdon; New York, NY: Routledge,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438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F12D6C-7AA2-5BF5-02AD-04A9934FD75C}"/>
              </a:ext>
            </a:extLst>
          </p:cNvPr>
          <p:cNvSpPr txBox="1"/>
          <p:nvPr/>
        </p:nvSpPr>
        <p:spPr>
          <a:xfrm>
            <a:off x="661481" y="447472"/>
            <a:ext cx="1145858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Lonsdale, Steven. </a:t>
            </a:r>
            <a:r>
              <a:rPr lang="en-US" i="1" dirty="0"/>
              <a:t>Animals and the Origins of Dance</a:t>
            </a:r>
            <a:r>
              <a:rPr lang="en-US" dirty="0"/>
              <a:t>. New York, N.Y.: Thames and Hudson, 1982, 1981.</a:t>
            </a:r>
          </a:p>
          <a:p>
            <a:endParaRPr lang="en-US" dirty="0"/>
          </a:p>
          <a:p>
            <a:r>
              <a:rPr lang="de-DE" i="1" dirty="0"/>
              <a:t>Mensch und Tier in der Antike: Grenzziehung und Grenzüberschreitung : Symposion vom 7. bis 9. </a:t>
            </a:r>
          </a:p>
          <a:p>
            <a:r>
              <a:rPr lang="de-DE" i="1" dirty="0"/>
              <a:t>April in Rostock</a:t>
            </a:r>
            <a:r>
              <a:rPr lang="de-DE" dirty="0"/>
              <a:t>. Annetta Alexandridis, Markus Wild und Lorenz Winkler-Horacek (eds.). Wiesbaden: </a:t>
            </a:r>
          </a:p>
          <a:p>
            <a:r>
              <a:rPr lang="de-DE" dirty="0"/>
              <a:t>Reichert Verlag, 2008.</a:t>
            </a:r>
            <a:endParaRPr lang="en-US" dirty="0"/>
          </a:p>
          <a:p>
            <a:endParaRPr lang="en-US" dirty="0"/>
          </a:p>
          <a:p>
            <a:r>
              <a:rPr lang="en-US" dirty="0"/>
              <a:t>Mynott, Jeremy. </a:t>
            </a:r>
            <a:r>
              <a:rPr lang="en-US" i="1" dirty="0"/>
              <a:t>Birds in the Ancient World</a:t>
            </a:r>
            <a:r>
              <a:rPr lang="en-US" dirty="0"/>
              <a:t>. Oxford: Oxford University Press, 2018.</a:t>
            </a:r>
          </a:p>
          <a:p>
            <a:endParaRPr lang="en-US" dirty="0"/>
          </a:p>
          <a:p>
            <a:r>
              <a:rPr lang="en-US" dirty="0"/>
              <a:t>Newmyer, Stephen T. </a:t>
            </a:r>
            <a:r>
              <a:rPr lang="en-US" i="1" dirty="0"/>
              <a:t>Animals in Greek and Roman Thought: A Sourcebook</a:t>
            </a:r>
            <a:r>
              <a:rPr lang="en-US" b="1" dirty="0"/>
              <a:t>.  </a:t>
            </a:r>
            <a:r>
              <a:rPr lang="en-US" dirty="0"/>
              <a:t>London; New York: </a:t>
            </a:r>
          </a:p>
          <a:p>
            <a:r>
              <a:rPr lang="en-US" dirty="0"/>
              <a:t>Routledge, 2011.</a:t>
            </a:r>
          </a:p>
          <a:p>
            <a:endParaRPr lang="en-US" i="1" dirty="0"/>
          </a:p>
          <a:p>
            <a:r>
              <a:rPr lang="en-US" i="1" dirty="0"/>
              <a:t>Plato's Animals: Gadflies, Horses, Swans, and other Philosophical Beasts</a:t>
            </a:r>
            <a:r>
              <a:rPr lang="en-US" dirty="0"/>
              <a:t>. Jeremy Bell and Michael </a:t>
            </a:r>
          </a:p>
          <a:p>
            <a:r>
              <a:rPr lang="en-US" dirty="0"/>
              <a:t>Naas (eds.). Bloomington and Indianapolis: Indiana University Press, 2015.</a:t>
            </a:r>
          </a:p>
          <a:p>
            <a:endParaRPr lang="en-US" i="1" dirty="0"/>
          </a:p>
          <a:p>
            <a:r>
              <a:rPr lang="en-US" i="1" dirty="0"/>
              <a:t>Plutarch's Three Treatises on Animals: A translation with introductions and commentary</a:t>
            </a:r>
            <a:r>
              <a:rPr lang="en-US" dirty="0"/>
              <a:t> by Stephen </a:t>
            </a:r>
          </a:p>
          <a:p>
            <a:r>
              <a:rPr lang="en-US" dirty="0"/>
              <a:t>T. Newmyer. Abingdon, Oxon; New York, NY: Routledge, 2021.</a:t>
            </a:r>
          </a:p>
          <a:p>
            <a:endParaRPr lang="en-US" dirty="0"/>
          </a:p>
          <a:p>
            <a:r>
              <a:rPr lang="en-US" dirty="0"/>
              <a:t>Porphyry. </a:t>
            </a:r>
            <a:r>
              <a:rPr lang="en-US" i="1" dirty="0"/>
              <a:t>De </a:t>
            </a:r>
            <a:r>
              <a:rPr lang="en-US" i="1" dirty="0" err="1"/>
              <a:t>abstinentia</a:t>
            </a:r>
            <a:r>
              <a:rPr lang="en-US" i="1" dirty="0"/>
              <a:t>. On abstinence from killing animals</a:t>
            </a:r>
            <a:r>
              <a:rPr lang="en-US" dirty="0"/>
              <a:t>; translated by Gillian Clark. Ithaca, N.Y.: </a:t>
            </a:r>
          </a:p>
          <a:p>
            <a:r>
              <a:rPr lang="en-US" dirty="0"/>
              <a:t>Cornell University Press, 2000.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887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05661-2D14-E6EE-6CF6-BDD419A40ACD}"/>
              </a:ext>
            </a:extLst>
          </p:cNvPr>
          <p:cNvSpPr txBox="1"/>
          <p:nvPr/>
        </p:nvSpPr>
        <p:spPr>
          <a:xfrm>
            <a:off x="661481" y="1215957"/>
            <a:ext cx="112854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/>
          </a:p>
          <a:p>
            <a:r>
              <a:rPr lang="en-US"/>
              <a:t>Richter</a:t>
            </a:r>
            <a:r>
              <a:rPr lang="en-US" dirty="0"/>
              <a:t>, Gisela. </a:t>
            </a:r>
            <a:r>
              <a:rPr lang="en-US" i="1" dirty="0"/>
              <a:t>Animals in Greek Sculpture, a Survey</a:t>
            </a:r>
            <a:r>
              <a:rPr lang="en-US" dirty="0"/>
              <a:t>. New York; Oxford University Press, 1930.</a:t>
            </a:r>
          </a:p>
          <a:p>
            <a:endParaRPr lang="en-US" dirty="0"/>
          </a:p>
          <a:p>
            <a:r>
              <a:rPr lang="en-US" dirty="0"/>
              <a:t>Sagiv, Idit. </a:t>
            </a:r>
            <a:r>
              <a:rPr lang="en-US" i="1" dirty="0"/>
              <a:t>Representations of Animals on Greek and Roman Engraved Gems: Meanings and </a:t>
            </a:r>
          </a:p>
          <a:p>
            <a:r>
              <a:rPr lang="en-US" i="1" dirty="0"/>
              <a:t>Interpretations</a:t>
            </a:r>
            <a:r>
              <a:rPr lang="en-US" dirty="0"/>
              <a:t>. Oxford: </a:t>
            </a:r>
            <a:r>
              <a:rPr lang="en-US" dirty="0" err="1"/>
              <a:t>Archaeopress</a:t>
            </a:r>
            <a:r>
              <a:rPr lang="en-US" dirty="0"/>
              <a:t>, 2018.</a:t>
            </a:r>
          </a:p>
          <a:p>
            <a:endParaRPr lang="en-US" dirty="0"/>
          </a:p>
          <a:p>
            <a:r>
              <a:rPr lang="en-US" dirty="0"/>
              <a:t>Smith, Steven D. </a:t>
            </a:r>
            <a:r>
              <a:rPr lang="en-US" i="1" dirty="0"/>
              <a:t>Man and Animal in Severan Rome</a:t>
            </a:r>
            <a:r>
              <a:rPr lang="en-US" dirty="0"/>
              <a:t>. Cambridge: Cambridge University Press, 2014.</a:t>
            </a:r>
          </a:p>
          <a:p>
            <a:endParaRPr lang="en-US" dirty="0"/>
          </a:p>
          <a:p>
            <a:r>
              <a:rPr lang="en-US" i="1" dirty="0"/>
              <a:t>Speaking Animals in Ancient Literature</a:t>
            </a:r>
            <a:r>
              <a:rPr lang="en-US" dirty="0"/>
              <a:t>. </a:t>
            </a:r>
            <a:r>
              <a:rPr lang="de-DE" dirty="0"/>
              <a:t>Hedwig Schmalzgruber (ed.). Heidelberg: Universitätsverlag </a:t>
            </a:r>
          </a:p>
          <a:p>
            <a:r>
              <a:rPr lang="de-DE" dirty="0"/>
              <a:t>Winter, 2020.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bull and a person with Knossos in the background&#10;&#10;AI-generated content may be incorrect.">
            <a:extLst>
              <a:ext uri="{FF2B5EF4-FFF2-40B4-BE49-F238E27FC236}">
                <a16:creationId xmlns:a16="http://schemas.microsoft.com/office/drawing/2014/main" id="{8A168351-0BEB-B0B5-2392-0331CC0EF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57" y="762826"/>
            <a:ext cx="3048653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tone with writing on it&#10;&#10;AI-generated content may be incorrect.">
            <a:extLst>
              <a:ext uri="{FF2B5EF4-FFF2-40B4-BE49-F238E27FC236}">
                <a16:creationId xmlns:a16="http://schemas.microsoft.com/office/drawing/2014/main" id="{D159F91C-31FB-F1E9-F285-D422A50AF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18" y="3622924"/>
            <a:ext cx="2843530" cy="13844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7F3C1E-302C-08D1-7FC4-A2700F355DAC}"/>
              </a:ext>
            </a:extLst>
          </p:cNvPr>
          <p:cNvSpPr txBox="1"/>
          <p:nvPr/>
        </p:nvSpPr>
        <p:spPr>
          <a:xfrm>
            <a:off x="847288" y="3070371"/>
            <a:ext cx="923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“Bull-leaping” fresco from the East Wing of the “Palace” of Knossos, ca. 1600-1400 BCE.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EFEAD-7A17-FA6E-7EA0-E894C124F04C}"/>
              </a:ext>
            </a:extLst>
          </p:cNvPr>
          <p:cNvSpPr txBox="1"/>
          <p:nvPr/>
        </p:nvSpPr>
        <p:spPr>
          <a:xfrm>
            <a:off x="847288" y="5437239"/>
            <a:ext cx="114553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That animals were used in farming by the early Greeks is witnessed by texts on clay tablets from the </a:t>
            </a:r>
          </a:p>
          <a:p>
            <a:r>
              <a:rPr lang="en-US" i="1" dirty="0"/>
              <a:t>Mycenaean civilization (ca. 1400-1100 BCE), written in the earliest form of Greek, the so called Linear </a:t>
            </a:r>
          </a:p>
          <a:p>
            <a:r>
              <a:rPr lang="en-US" i="1" dirty="0"/>
              <a:t>B script. This tablet was discovered at Knossos on Crete and mentions goats, boars, cows, and bulls. </a:t>
            </a:r>
          </a:p>
          <a:p>
            <a:r>
              <a:rPr lang="en-US" i="1" dirty="0"/>
              <a:t>Dated to ca. 1400 BCE.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3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arch with an animal carving with Mycenae in the background&#10;&#10;AI-generated content may be incorrect.">
            <a:extLst>
              <a:ext uri="{FF2B5EF4-FFF2-40B4-BE49-F238E27FC236}">
                <a16:creationId xmlns:a16="http://schemas.microsoft.com/office/drawing/2014/main" id="{9C32C75F-454C-B063-0BFC-24E3D9E8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26" y="673264"/>
            <a:ext cx="1608145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77455-7D7E-7C15-8C92-68C1E712C2D9}"/>
              </a:ext>
            </a:extLst>
          </p:cNvPr>
          <p:cNvSpPr txBox="1"/>
          <p:nvPr/>
        </p:nvSpPr>
        <p:spPr>
          <a:xfrm>
            <a:off x="690465" y="3429000"/>
            <a:ext cx="11051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“Lion Gate” leading to the citadel of Mycenae on the Peloponnese is the most recognizable </a:t>
            </a:r>
          </a:p>
          <a:p>
            <a:r>
              <a:rPr lang="en-US" i="1" dirty="0"/>
              <a:t>monumental artwork of the early Greek Mycenaean civilization, ca. 1250 BCE.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“Exotic” animals such as lions, leopards, and panthers were popular as illustrations in Greek art, </a:t>
            </a:r>
          </a:p>
          <a:p>
            <a:r>
              <a:rPr lang="en-US" dirty="0"/>
              <a:t>especially on Greek pottery during the so called Archaic/Orientalizing period (ca. 8-6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  <a:p>
            <a:r>
              <a:rPr lang="en-US" dirty="0"/>
              <a:t>BCE) when Corinth on the Peloponnese was a wealthy production and trading center.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5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ase with a painting on it&#10;&#10;AI-generated content may be incorrect.">
            <a:extLst>
              <a:ext uri="{FF2B5EF4-FFF2-40B4-BE49-F238E27FC236}">
                <a16:creationId xmlns:a16="http://schemas.microsoft.com/office/drawing/2014/main" id="{6CD6ECCE-694E-AAC0-5615-0D3FFE30F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6" y="201883"/>
            <a:ext cx="1582512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ADC73-1CF7-6146-E394-64635EF83EAD}"/>
              </a:ext>
            </a:extLst>
          </p:cNvPr>
          <p:cNvSpPr txBox="1"/>
          <p:nvPr/>
        </p:nvSpPr>
        <p:spPr>
          <a:xfrm>
            <a:off x="540234" y="3079102"/>
            <a:ext cx="118384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Orientalizing Corinthian oinochoe (wine jug) featuring sphinxes, lions, panthers, ca. 620 BCE. </a:t>
            </a:r>
            <a:r>
              <a:rPr lang="en-US" i="1" dirty="0" err="1"/>
              <a:t>Glyptothek</a:t>
            </a:r>
            <a:r>
              <a:rPr lang="en-US" i="1" dirty="0"/>
              <a:t>, </a:t>
            </a:r>
          </a:p>
          <a:p>
            <a:r>
              <a:rPr lang="en-US" i="1" dirty="0"/>
              <a:t>Munich.</a:t>
            </a:r>
          </a:p>
          <a:p>
            <a:endParaRPr lang="en-US" dirty="0"/>
          </a:p>
          <a:p>
            <a:r>
              <a:rPr lang="en-US" b="1" dirty="0"/>
              <a:t>“Grotesques” and “Bestiaries”: Book Art in the Middle Ages</a:t>
            </a:r>
            <a:endParaRPr lang="en-US" dirty="0"/>
          </a:p>
          <a:p>
            <a:r>
              <a:rPr lang="en-US" dirty="0"/>
              <a:t>Animals decorated all sorts of texts during the European Middle Ages (ca. 1100-1453 CE) which to a </a:t>
            </a:r>
          </a:p>
          <a:p>
            <a:r>
              <a:rPr lang="en-US" dirty="0"/>
              <a:t>large extent continued the ancient conventions in art and literature but now as marginal fillers or moral </a:t>
            </a:r>
          </a:p>
          <a:p>
            <a:r>
              <a:rPr lang="en-US" dirty="0"/>
              <a:t>lessons rather than as gods or sacred animals with a few possible exceptions such as the dove for the </a:t>
            </a:r>
          </a:p>
          <a:p>
            <a:r>
              <a:rPr lang="en-US" dirty="0"/>
              <a:t>Holy Ghost, the lamb of Jesus Christ, and the three animal symbols (ox, lion, eagle) of the Evangelists. </a:t>
            </a:r>
          </a:p>
          <a:p>
            <a:r>
              <a:rPr lang="en-US" dirty="0"/>
              <a:t>The margins of illuminated medieval manuscripts were frequently filled with every kind of animal, real </a:t>
            </a:r>
          </a:p>
          <a:p>
            <a:r>
              <a:rPr lang="en-US" dirty="0"/>
              <a:t>and imagined. In fact, a technical term for marginal illuminations or “grotesques” is Baboon or </a:t>
            </a:r>
          </a:p>
          <a:p>
            <a:r>
              <a:rPr lang="en-US" dirty="0" err="1"/>
              <a:t>Baboyne</a:t>
            </a:r>
            <a:r>
              <a:rPr lang="en-US" dirty="0"/>
              <a:t> or </a:t>
            </a:r>
            <a:r>
              <a:rPr lang="en-US" dirty="0" err="1"/>
              <a:t>Babewyne</a:t>
            </a:r>
            <a:r>
              <a:rPr lang="en-US" dirty="0"/>
              <a:t>. Although most colors used were plant based, the red pigment was usually </a:t>
            </a:r>
          </a:p>
          <a:p>
            <a:r>
              <a:rPr lang="en-US" dirty="0"/>
              <a:t>made from the blood of various insects. The pages of medieval manuscripts were made from the </a:t>
            </a:r>
          </a:p>
          <a:p>
            <a:r>
              <a:rPr lang="en-US" dirty="0"/>
              <a:t>skin of animals, mostly from calves, sheep, and goats.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52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4424</TotalTime>
  <Words>11925</Words>
  <Application>Microsoft Office PowerPoint</Application>
  <PresentationFormat>Widescreen</PresentationFormat>
  <Paragraphs>982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Aptos</vt:lpstr>
      <vt:lpstr>Arial</vt:lpstr>
      <vt:lpstr>Century Gothic</vt:lpstr>
      <vt:lpstr>Wingdings 3</vt:lpstr>
      <vt:lpstr>Ion</vt:lpstr>
      <vt:lpstr>Animals in Antiquity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Rebecka Lindau</dc:creator>
  <cp:lastModifiedBy>Rebecka Lindau</cp:lastModifiedBy>
  <cp:revision>18</cp:revision>
  <dcterms:created xsi:type="dcterms:W3CDTF">2025-12-03T17:35:52Z</dcterms:created>
  <dcterms:modified xsi:type="dcterms:W3CDTF">2025-12-17T18:33:01Z</dcterms:modified>
</cp:coreProperties>
</file>